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6" r:id="rId2"/>
    <p:sldId id="296" r:id="rId3"/>
    <p:sldId id="267" r:id="rId4"/>
    <p:sldId id="281" r:id="rId5"/>
    <p:sldId id="306" r:id="rId6"/>
    <p:sldId id="316" r:id="rId7"/>
    <p:sldId id="308" r:id="rId8"/>
    <p:sldId id="309" r:id="rId9"/>
    <p:sldId id="318" r:id="rId10"/>
    <p:sldId id="310" r:id="rId11"/>
    <p:sldId id="311" r:id="rId12"/>
    <p:sldId id="312" r:id="rId13"/>
    <p:sldId id="313" r:id="rId14"/>
    <p:sldId id="314" r:id="rId15"/>
    <p:sldId id="315" r:id="rId16"/>
    <p:sldId id="319" r:id="rId17"/>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50000" autoAdjust="0"/>
  </p:normalViewPr>
  <p:slideViewPr>
    <p:cSldViewPr>
      <p:cViewPr varScale="1">
        <p:scale>
          <a:sx n="54" d="100"/>
          <a:sy n="54" d="100"/>
        </p:scale>
        <p:origin x="1644" y="60"/>
      </p:cViewPr>
      <p:guideLst>
        <p:guide orient="horz" pos="2160"/>
        <p:guide pos="2880"/>
      </p:guideLst>
    </p:cSldViewPr>
  </p:slideViewPr>
  <p:outlineViewPr>
    <p:cViewPr>
      <p:scale>
        <a:sx n="33" d="100"/>
        <a:sy n="33" d="100"/>
      </p:scale>
      <p:origin x="0" y="12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22165" cy="495619"/>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8360" y="1"/>
            <a:ext cx="2922164" cy="495619"/>
          </a:xfrm>
          <a:prstGeom prst="rect">
            <a:avLst/>
          </a:prstGeom>
        </p:spPr>
        <p:txBody>
          <a:bodyPr vert="horz" lIns="91494" tIns="45748" rIns="91494" bIns="45748" rtlCol="0"/>
          <a:lstStyle>
            <a:lvl1pPr algn="r">
              <a:defRPr sz="1200"/>
            </a:lvl1pPr>
          </a:lstStyle>
          <a:p>
            <a:fld id="{A58EC1A5-C14C-4220-A32D-6E093532301A}" type="datetimeFigureOut">
              <a:rPr kumimoji="1" lang="ja-JP" altLang="en-US" smtClean="0"/>
              <a:t>2019/1/18</a:t>
            </a:fld>
            <a:endParaRPr kumimoji="1" lang="ja-JP" altLang="en-US"/>
          </a:p>
        </p:txBody>
      </p:sp>
      <p:sp>
        <p:nvSpPr>
          <p:cNvPr id="4" name="フッター プレースホルダー 3"/>
          <p:cNvSpPr>
            <a:spLocks noGrp="1"/>
          </p:cNvSpPr>
          <p:nvPr>
            <p:ph type="ftr" sz="quarter" idx="2"/>
          </p:nvPr>
        </p:nvSpPr>
        <p:spPr>
          <a:xfrm>
            <a:off x="2" y="9377045"/>
            <a:ext cx="2922165" cy="495619"/>
          </a:xfrm>
          <a:prstGeom prst="rect">
            <a:avLst/>
          </a:prstGeom>
        </p:spPr>
        <p:txBody>
          <a:bodyPr vert="horz" lIns="91494" tIns="45748" rIns="91494" bIns="457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8360" y="9377045"/>
            <a:ext cx="2922164" cy="495619"/>
          </a:xfrm>
          <a:prstGeom prst="rect">
            <a:avLst/>
          </a:prstGeom>
        </p:spPr>
        <p:txBody>
          <a:bodyPr vert="horz" lIns="91494" tIns="45748" rIns="91494" bIns="45748" rtlCol="0" anchor="b"/>
          <a:lstStyle>
            <a:lvl1pPr algn="r">
              <a:defRPr sz="1200"/>
            </a:lvl1pPr>
          </a:lstStyle>
          <a:p>
            <a:fld id="{20AC6D74-450E-4C7F-8AFE-E204DB01A6E0}" type="slidenum">
              <a:rPr kumimoji="1" lang="ja-JP" altLang="en-US" smtClean="0"/>
              <a:t>‹#›</a:t>
            </a:fld>
            <a:endParaRPr kumimoji="1" lang="ja-JP" altLang="en-US"/>
          </a:p>
        </p:txBody>
      </p:sp>
    </p:spTree>
    <p:extLst>
      <p:ext uri="{BB962C8B-B14F-4D97-AF65-F5344CB8AC3E}">
        <p14:creationId xmlns:p14="http://schemas.microsoft.com/office/powerpoint/2010/main" val="29043376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22165" cy="494031"/>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8360" y="1"/>
            <a:ext cx="2922164" cy="494031"/>
          </a:xfrm>
          <a:prstGeom prst="rect">
            <a:avLst/>
          </a:prstGeom>
        </p:spPr>
        <p:txBody>
          <a:bodyPr vert="horz" lIns="91494" tIns="45748" rIns="91494" bIns="45748" rtlCol="0"/>
          <a:lstStyle>
            <a:lvl1pPr algn="r">
              <a:defRPr sz="1200"/>
            </a:lvl1pPr>
          </a:lstStyle>
          <a:p>
            <a:fld id="{21585B54-0CEF-431E-A177-9BBB58B1BD8E}" type="datetimeFigureOut">
              <a:rPr kumimoji="1" lang="ja-JP" altLang="en-US" smtClean="0"/>
              <a:t>2019/1/18</a:t>
            </a:fld>
            <a:endParaRPr kumimoji="1" lang="ja-JP" altLang="en-US"/>
          </a:p>
        </p:txBody>
      </p:sp>
      <p:sp>
        <p:nvSpPr>
          <p:cNvPr id="4" name="スライド イメージ プレースホルダー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94" tIns="45748" rIns="91494" bIns="45748" rtlCol="0" anchor="ctr"/>
          <a:lstStyle/>
          <a:p>
            <a:endParaRPr lang="ja-JP" altLang="en-US"/>
          </a:p>
        </p:txBody>
      </p:sp>
      <p:sp>
        <p:nvSpPr>
          <p:cNvPr id="5" name="ノート プレースホルダー 4"/>
          <p:cNvSpPr>
            <a:spLocks noGrp="1"/>
          </p:cNvSpPr>
          <p:nvPr>
            <p:ph type="body" sz="quarter" idx="3"/>
          </p:nvPr>
        </p:nvSpPr>
        <p:spPr>
          <a:xfrm>
            <a:off x="673736" y="4689316"/>
            <a:ext cx="5394644" cy="4443096"/>
          </a:xfrm>
          <a:prstGeom prst="rect">
            <a:avLst/>
          </a:prstGeom>
        </p:spPr>
        <p:txBody>
          <a:bodyPr vert="horz" lIns="91494" tIns="45748" rIns="91494" bIns="4574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7044"/>
            <a:ext cx="2922165" cy="494030"/>
          </a:xfrm>
          <a:prstGeom prst="rect">
            <a:avLst/>
          </a:prstGeom>
        </p:spPr>
        <p:txBody>
          <a:bodyPr vert="horz" lIns="91494" tIns="45748" rIns="91494" bIns="4574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360" y="9377044"/>
            <a:ext cx="2922164" cy="494030"/>
          </a:xfrm>
          <a:prstGeom prst="rect">
            <a:avLst/>
          </a:prstGeom>
        </p:spPr>
        <p:txBody>
          <a:bodyPr vert="horz" lIns="91494" tIns="45748" rIns="91494" bIns="45748" rtlCol="0" anchor="b"/>
          <a:lstStyle>
            <a:lvl1pPr algn="r">
              <a:defRPr sz="1200"/>
            </a:lvl1pPr>
          </a:lstStyle>
          <a:p>
            <a:fld id="{41DE6AEF-EA13-41F1-8B29-B9793C797E22}" type="slidenum">
              <a:rPr kumimoji="1" lang="ja-JP" altLang="en-US" smtClean="0"/>
              <a:t>‹#›</a:t>
            </a:fld>
            <a:endParaRPr kumimoji="1" lang="ja-JP" altLang="en-US"/>
          </a:p>
        </p:txBody>
      </p:sp>
    </p:spTree>
    <p:extLst>
      <p:ext uri="{BB962C8B-B14F-4D97-AF65-F5344CB8AC3E}">
        <p14:creationId xmlns:p14="http://schemas.microsoft.com/office/powerpoint/2010/main" val="25391682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（危機管理研修）</a:t>
            </a:r>
            <a:endParaRPr kumimoji="1" lang="en-US" altLang="ja-JP" dirty="0" smtClean="0"/>
          </a:p>
          <a:p>
            <a:r>
              <a:rPr kumimoji="1" lang="ja-JP" altLang="en-US" dirty="0" smtClean="0"/>
              <a:t>食物アレルギー研修をはじめます。</a:t>
            </a:r>
            <a:endParaRPr kumimoji="1" lang="en-US" altLang="ja-JP" dirty="0" smtClean="0"/>
          </a:p>
          <a:p>
            <a:endParaRPr kumimoji="1" lang="en-US" altLang="ja-JP" dirty="0" smtClean="0"/>
          </a:p>
          <a:p>
            <a:r>
              <a:rPr kumimoji="1" lang="ja-JP" altLang="en-US" dirty="0" smtClean="0"/>
              <a:t>私たちは日々、児童生徒が学校生活を健康で安全に送れるよう様々なところで注意をしています。</a:t>
            </a:r>
            <a:endParaRPr kumimoji="1" lang="en-US" altLang="ja-JP" dirty="0" smtClean="0"/>
          </a:p>
          <a:p>
            <a:r>
              <a:rPr kumimoji="1" lang="ja-JP" altLang="en-US" dirty="0" smtClean="0"/>
              <a:t>今回はその一つである「食物アレルギー」についての注意や配慮について、共通理解をしていきます。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a:t>
            </a:fld>
            <a:endParaRPr kumimoji="1" lang="ja-JP" altLang="en-US"/>
          </a:p>
        </p:txBody>
      </p:sp>
    </p:spTree>
    <p:extLst>
      <p:ext uri="{BB962C8B-B14F-4D97-AF65-F5344CB8AC3E}">
        <p14:creationId xmlns:p14="http://schemas.microsoft.com/office/powerpoint/2010/main" val="120704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校外学習・宿泊学習での事前の確認事項</a:t>
            </a:r>
            <a:endParaRPr kumimoji="1" lang="en-US" altLang="ja-JP" dirty="0" smtClean="0"/>
          </a:p>
          <a:p>
            <a:r>
              <a:rPr kumimoji="1" lang="ja-JP" altLang="en-US" dirty="0" smtClean="0"/>
              <a:t>◆校外学習・宿泊行事の際は、事前調査の結果を同行する全職員・班員等に周知する</a:t>
            </a:r>
            <a:endParaRPr kumimoji="1" lang="en-US" altLang="ja-JP" dirty="0" smtClean="0"/>
          </a:p>
          <a:p>
            <a:r>
              <a:rPr kumimoji="1" lang="ja-JP" altLang="en-US" dirty="0" smtClean="0"/>
              <a:t>①対象生徒名</a:t>
            </a:r>
            <a:endParaRPr kumimoji="1" lang="en-US" altLang="ja-JP" dirty="0" smtClean="0"/>
          </a:p>
          <a:p>
            <a:r>
              <a:rPr kumimoji="1" lang="ja-JP" altLang="en-US" dirty="0" smtClean="0"/>
              <a:t>②原因物質</a:t>
            </a:r>
            <a:endParaRPr kumimoji="1" lang="en-US" altLang="ja-JP" dirty="0" smtClean="0"/>
          </a:p>
          <a:p>
            <a:r>
              <a:rPr kumimoji="1" lang="ja-JP" altLang="en-US" dirty="0" smtClean="0"/>
              <a:t>③緊急連絡先</a:t>
            </a:r>
            <a:r>
              <a:rPr kumimoji="1" lang="en-US" altLang="ja-JP" dirty="0" smtClean="0"/>
              <a:t>(</a:t>
            </a:r>
            <a:r>
              <a:rPr kumimoji="1" lang="ja-JP" altLang="en-US" dirty="0" smtClean="0"/>
              <a:t>緊急時搬送病院など</a:t>
            </a:r>
            <a:r>
              <a:rPr kumimoji="1" lang="en-US" altLang="ja-JP" dirty="0" smtClean="0"/>
              <a:t>)</a:t>
            </a:r>
            <a:endParaRPr lang="en-US" altLang="ja-JP" dirty="0" smtClean="0"/>
          </a:p>
          <a:p>
            <a:r>
              <a:rPr kumimoji="1" lang="ja-JP" altLang="en-US" dirty="0" smtClean="0"/>
              <a:t>④事前に宿泊先での食事の内容を確認</a:t>
            </a:r>
            <a:endParaRPr kumimoji="1" lang="en-US" altLang="ja-JP" dirty="0" smtClean="0"/>
          </a:p>
          <a:p>
            <a:r>
              <a:rPr lang="ja-JP" altLang="en-US" dirty="0" smtClean="0"/>
              <a:t>⑤配膳されたもの確認役割など</a:t>
            </a:r>
            <a:endParaRPr kumimoji="1" lang="en-US" altLang="ja-JP" dirty="0" smtClean="0"/>
          </a:p>
          <a:p>
            <a:r>
              <a:rPr lang="ja-JP" altLang="en-US" dirty="0" smtClean="0"/>
              <a:t>また、緊急時の対応についても事前に保護者等と相談し、対象生徒には持参する、薬</a:t>
            </a:r>
            <a:endParaRPr lang="en-US" altLang="ja-JP" dirty="0" smtClean="0"/>
          </a:p>
          <a:p>
            <a:r>
              <a:rPr kumimoji="1" lang="ja-JP" altLang="en-US" dirty="0" smtClean="0"/>
              <a:t>の種類や飲み方の確認しておく。</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10</a:t>
            </a:fld>
            <a:endParaRPr kumimoji="1" lang="ja-JP" altLang="en-US"/>
          </a:p>
        </p:txBody>
      </p:sp>
    </p:spTree>
    <p:extLst>
      <p:ext uri="{BB962C8B-B14F-4D97-AF65-F5344CB8AC3E}">
        <p14:creationId xmlns:p14="http://schemas.microsoft.com/office/powerpoint/2010/main" val="475098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校外学習等での食事</a:t>
            </a:r>
            <a:r>
              <a:rPr lang="en-US" altLang="ja-JP" dirty="0"/>
              <a:t>(</a:t>
            </a:r>
            <a:r>
              <a:rPr lang="ja-JP" altLang="en-US" dirty="0"/>
              <a:t>弁当</a:t>
            </a:r>
            <a:r>
              <a:rPr lang="en-US" altLang="ja-JP" dirty="0"/>
              <a:t>)</a:t>
            </a:r>
            <a:r>
              <a:rPr lang="ja-JP" altLang="en-US" dirty="0"/>
              <a:t>の際に注意すること</a:t>
            </a:r>
            <a:endParaRPr lang="en-US" altLang="ja-JP" dirty="0"/>
          </a:p>
          <a:p>
            <a:r>
              <a:rPr lang="ja-JP" altLang="en-US" dirty="0"/>
              <a:t>①アレルギー対応食の手違いがないか</a:t>
            </a:r>
            <a:endParaRPr lang="en-US" altLang="ja-JP" dirty="0"/>
          </a:p>
          <a:p>
            <a:r>
              <a:rPr lang="ja-JP" altLang="en-US" dirty="0"/>
              <a:t>②食材成分の確認不足はないか</a:t>
            </a:r>
            <a:endParaRPr lang="en-US" altLang="ja-JP" dirty="0"/>
          </a:p>
          <a:p>
            <a:r>
              <a:rPr lang="ja-JP" altLang="en-US" dirty="0"/>
              <a:t>③配布間違いはないか</a:t>
            </a:r>
            <a:endParaRPr lang="en-US" altLang="ja-JP" dirty="0"/>
          </a:p>
          <a:p>
            <a:r>
              <a:rPr lang="ja-JP" altLang="en-US" dirty="0"/>
              <a:t>④メニュー変更時の対応不足はないか</a:t>
            </a:r>
            <a:endParaRPr lang="en-US" altLang="ja-JP" dirty="0"/>
          </a:p>
          <a:p>
            <a:r>
              <a:rPr lang="ja-JP" altLang="en-US" dirty="0"/>
              <a:t>⑤食事の際の座席指定の手違い</a:t>
            </a:r>
            <a:r>
              <a:rPr lang="en-US" altLang="ja-JP" dirty="0"/>
              <a:t>(</a:t>
            </a:r>
            <a:r>
              <a:rPr lang="ja-JP" altLang="en-US" dirty="0"/>
              <a:t>名前の取り違え等</a:t>
            </a:r>
            <a:r>
              <a:rPr lang="en-US" altLang="ja-JP" dirty="0"/>
              <a:t>)</a:t>
            </a:r>
            <a:r>
              <a:rPr lang="ja-JP" altLang="en-US" dirty="0"/>
              <a:t>はないか</a:t>
            </a:r>
            <a:endParaRPr lang="en-US" altLang="ja-JP" dirty="0"/>
          </a:p>
          <a:p>
            <a:r>
              <a:rPr lang="ja-JP" altLang="en-US" dirty="0"/>
              <a:t>⑥児童生徒の座席の勘違いなど</a:t>
            </a:r>
            <a:endParaRPr lang="en-US" altLang="ja-JP" dirty="0"/>
          </a:p>
          <a:p>
            <a:r>
              <a:rPr lang="ja-JP" altLang="en-US" dirty="0"/>
              <a:t>担任を含め複数人で対応できるように決めておきましょう。</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11</a:t>
            </a:fld>
            <a:endParaRPr kumimoji="1" lang="ja-JP" altLang="en-US"/>
          </a:p>
        </p:txBody>
      </p:sp>
    </p:spTree>
    <p:extLst>
      <p:ext uri="{BB962C8B-B14F-4D97-AF65-F5344CB8AC3E}">
        <p14:creationId xmlns:p14="http://schemas.microsoft.com/office/powerpoint/2010/main" val="4024639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修学旅行での班別行動時の食事や間食について</a:t>
            </a:r>
            <a:endParaRPr lang="en-US" altLang="ja-JP" dirty="0"/>
          </a:p>
          <a:p>
            <a:r>
              <a:rPr lang="ja-JP" altLang="en-US" dirty="0"/>
              <a:t>①自由時間、休憩時間中の</a:t>
            </a:r>
            <a:r>
              <a:rPr lang="ja-JP" altLang="en-US" dirty="0" smtClean="0"/>
              <a:t>おやつ</a:t>
            </a:r>
            <a:endParaRPr lang="en-US" altLang="ja-JP" dirty="0" smtClean="0"/>
          </a:p>
          <a:p>
            <a:r>
              <a:rPr lang="ja-JP" altLang="en-US" dirty="0" smtClean="0"/>
              <a:t>②</a:t>
            </a:r>
            <a:r>
              <a:rPr lang="ja-JP" altLang="en-US" dirty="0"/>
              <a:t>見学中の試食</a:t>
            </a:r>
            <a:r>
              <a:rPr lang="ja-JP" altLang="en-US" dirty="0" smtClean="0"/>
              <a:t>など</a:t>
            </a:r>
            <a:endParaRPr lang="en-US" altLang="ja-JP" dirty="0" smtClean="0"/>
          </a:p>
          <a:p>
            <a:pPr defTabSz="898581">
              <a:defRPr/>
            </a:pPr>
            <a:r>
              <a:rPr lang="ja-JP" altLang="en-US" dirty="0" smtClean="0"/>
              <a:t>お友達との交換や渡されたものをうっかり食べてしまうことがあります。</a:t>
            </a:r>
            <a:endParaRPr lang="en-US" altLang="ja-JP" dirty="0"/>
          </a:p>
          <a:p>
            <a:endParaRPr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12</a:t>
            </a:fld>
            <a:endParaRPr kumimoji="1" lang="ja-JP" altLang="en-US"/>
          </a:p>
        </p:txBody>
      </p:sp>
    </p:spTree>
    <p:extLst>
      <p:ext uri="{BB962C8B-B14F-4D97-AF65-F5344CB8AC3E}">
        <p14:creationId xmlns:p14="http://schemas.microsoft.com/office/powerpoint/2010/main" val="107349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宿泊に関するヒヤリハット事例</a:t>
            </a:r>
            <a:endParaRPr lang="en-US" altLang="ja-JP" dirty="0"/>
          </a:p>
          <a:p>
            <a:r>
              <a:rPr lang="ja-JP" altLang="en-US" sz="1600" dirty="0"/>
              <a:t>！宿泊施設の食事の際、</a:t>
            </a:r>
            <a:endParaRPr lang="en-US" altLang="ja-JP" sz="1600" dirty="0"/>
          </a:p>
          <a:p>
            <a:r>
              <a:rPr lang="ja-JP" altLang="en-US" dirty="0"/>
              <a:t>　　　夕食時にサラダが提供された。友人がドレッシングをかけており、思わず自分も</a:t>
            </a:r>
            <a:r>
              <a:rPr lang="ja-JP" altLang="en-US" dirty="0">
                <a:solidFill>
                  <a:srgbClr val="FF0000"/>
                </a:solidFill>
              </a:rPr>
              <a:t>かけてしまった。</a:t>
            </a:r>
            <a:endParaRPr lang="en-US" altLang="ja-JP" dirty="0">
              <a:solidFill>
                <a:srgbClr val="FF0000"/>
              </a:solidFill>
            </a:endParaRPr>
          </a:p>
          <a:p>
            <a:r>
              <a:rPr lang="ja-JP" altLang="en-US" dirty="0"/>
              <a:t>わかっていても、食べてしまうこともまれにあります。</a:t>
            </a:r>
            <a:endParaRPr lang="en-US" altLang="ja-JP" dirty="0"/>
          </a:p>
          <a:p>
            <a:r>
              <a:rPr lang="ja-JP" altLang="en-US" sz="1600" dirty="0"/>
              <a:t>！修学旅行での班別行動</a:t>
            </a:r>
            <a:endParaRPr lang="en-US" altLang="ja-JP" sz="1600" dirty="0"/>
          </a:p>
          <a:p>
            <a:r>
              <a:rPr lang="ja-JP" altLang="en-US" dirty="0"/>
              <a:t>　　　班別行動で、試食のクッキーが提供されたが、自己判断で食べずに持ち帰った。</a:t>
            </a:r>
            <a:endParaRPr lang="en-US" altLang="ja-JP" dirty="0"/>
          </a:p>
          <a:p>
            <a:r>
              <a:rPr lang="ja-JP" altLang="en-US" dirty="0" smtClean="0"/>
              <a:t>ひとつ前のスライドでも説明しましたが、班</a:t>
            </a:r>
            <a:r>
              <a:rPr lang="ja-JP" altLang="en-US" dirty="0"/>
              <a:t>別行動では予想外のことが起こるものです。周囲の仲間にも周知しておくことで、</a:t>
            </a:r>
            <a:endParaRPr lang="en-US" altLang="ja-JP" dirty="0"/>
          </a:p>
          <a:p>
            <a:r>
              <a:rPr lang="ja-JP" altLang="en-US" dirty="0"/>
              <a:t>危険を回避できる確率が上がります。</a:t>
            </a:r>
            <a:endParaRPr lang="en-US" altLang="ja-JP" dirty="0"/>
          </a:p>
          <a:p>
            <a:r>
              <a:rPr lang="ja-JP" altLang="en-US" dirty="0"/>
              <a:t>　</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13</a:t>
            </a:fld>
            <a:endParaRPr kumimoji="1" lang="ja-JP" altLang="en-US"/>
          </a:p>
        </p:txBody>
      </p:sp>
    </p:spTree>
    <p:extLst>
      <p:ext uri="{BB962C8B-B14F-4D97-AF65-F5344CB8AC3E}">
        <p14:creationId xmlns:p14="http://schemas.microsoft.com/office/powerpoint/2010/main" val="1258241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その他の日常での場面</a:t>
            </a:r>
            <a:endParaRPr lang="en-US" altLang="ja-JP" dirty="0"/>
          </a:p>
          <a:p>
            <a:r>
              <a:rPr lang="ja-JP" altLang="en-US" dirty="0"/>
              <a:t>①家庭科・理科・総合の時間などで食物を扱う場合</a:t>
            </a:r>
            <a:endParaRPr lang="en-US" altLang="ja-JP" dirty="0"/>
          </a:p>
          <a:p>
            <a:r>
              <a:rPr lang="ja-JP" altLang="en-US" dirty="0"/>
              <a:t>②職場体験時の食事や間食など</a:t>
            </a:r>
            <a:endParaRPr lang="en-US" altLang="ja-JP" dirty="0"/>
          </a:p>
          <a:p>
            <a:r>
              <a:rPr lang="ja-JP" altLang="en-US" dirty="0"/>
              <a:t>③クラブ活動</a:t>
            </a:r>
            <a:r>
              <a:rPr lang="en-US" altLang="ja-JP" dirty="0"/>
              <a:t>(</a:t>
            </a:r>
            <a:r>
              <a:rPr lang="ja-JP" altLang="en-US" dirty="0"/>
              <a:t>料理クラブなど</a:t>
            </a:r>
            <a:r>
              <a:rPr lang="en-US" altLang="ja-JP" dirty="0"/>
              <a:t>)</a:t>
            </a:r>
          </a:p>
          <a:p>
            <a:r>
              <a:rPr lang="ja-JP" altLang="en-US" dirty="0"/>
              <a:t>④周年行事、学校行事のお祭り、ＰＴＡ行事等で食物を扱う場合</a:t>
            </a:r>
            <a:endParaRPr lang="en-US" altLang="ja-JP" dirty="0"/>
          </a:p>
          <a:p>
            <a:r>
              <a:rPr lang="ja-JP" altLang="en-US" dirty="0"/>
              <a:t>あらかじめ、使用する食材を周知しておく。</a:t>
            </a:r>
            <a:endParaRPr lang="en-US" altLang="ja-JP" dirty="0"/>
          </a:p>
          <a:p>
            <a:r>
              <a:rPr lang="ja-JP" altLang="en-US" dirty="0"/>
              <a:t>該当する生徒がいれば、個別の対応を事前に確認しておく。</a:t>
            </a:r>
            <a:endParaRPr lang="en-US" altLang="ja-JP" dirty="0"/>
          </a:p>
          <a:p>
            <a:endParaRPr lang="en-US" altLang="ja-JP" dirty="0"/>
          </a:p>
          <a:p>
            <a:r>
              <a:rPr lang="ja-JP" altLang="en-US" dirty="0"/>
              <a:t>⑤登校直後、昼食後の運動など</a:t>
            </a:r>
            <a:endParaRPr lang="en-US" altLang="ja-JP" dirty="0"/>
          </a:p>
          <a:p>
            <a:r>
              <a:rPr lang="ja-JP" altLang="en-US" dirty="0"/>
              <a:t>食後、</a:t>
            </a:r>
            <a:r>
              <a:rPr lang="en-US" altLang="ja-JP" dirty="0"/>
              <a:t>2</a:t>
            </a:r>
            <a:r>
              <a:rPr lang="ja-JP" altLang="en-US" dirty="0"/>
              <a:t>～４時間程度で発症することがあります。</a:t>
            </a:r>
            <a:endParaRPr lang="en-US" altLang="ja-JP" dirty="0"/>
          </a:p>
          <a:p>
            <a:r>
              <a:rPr lang="ja-JP" altLang="en-US" dirty="0"/>
              <a:t>運動部の朝練や急いで登校した場合など、注意をしましょう。</a:t>
            </a: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14</a:t>
            </a:fld>
            <a:endParaRPr kumimoji="1" lang="ja-JP" altLang="en-US"/>
          </a:p>
        </p:txBody>
      </p:sp>
    </p:spTree>
    <p:extLst>
      <p:ext uri="{BB962C8B-B14F-4D97-AF65-F5344CB8AC3E}">
        <p14:creationId xmlns:p14="http://schemas.microsoft.com/office/powerpoint/2010/main" val="1937729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日常生活でのヒヤリハット事例</a:t>
            </a:r>
            <a:endParaRPr lang="en-US" altLang="ja-JP" dirty="0"/>
          </a:p>
          <a:p>
            <a:r>
              <a:rPr lang="ja-JP" altLang="en-US" sz="1400" dirty="0"/>
              <a:t>！家から持参したお弁当に・・・</a:t>
            </a:r>
            <a:endParaRPr lang="en-US" altLang="ja-JP" sz="1400" dirty="0"/>
          </a:p>
          <a:p>
            <a:r>
              <a:rPr lang="ja-JP" altLang="en-US" sz="1400" dirty="0"/>
              <a:t>　</a:t>
            </a:r>
            <a:r>
              <a:rPr lang="ja-JP" altLang="en-US" dirty="0"/>
              <a:t>体調が良い日は、アレルギー症状が出ないこともあるとのことから、お弁当に小麦粉を使用した、</a:t>
            </a:r>
            <a:endParaRPr lang="en-US" altLang="ja-JP" dirty="0"/>
          </a:p>
          <a:p>
            <a:r>
              <a:rPr lang="ja-JP" altLang="en-US" dirty="0"/>
              <a:t>おかずを持参し、昼食時に食べた。</a:t>
            </a:r>
            <a:r>
              <a:rPr lang="en-US" altLang="ja-JP" dirty="0"/>
              <a:t>5</a:t>
            </a:r>
            <a:r>
              <a:rPr lang="ja-JP" altLang="en-US" dirty="0"/>
              <a:t>時間目の体育の途中から、体調が悪くなったため、すぐに薬の確認をした。</a:t>
            </a:r>
            <a:endParaRPr lang="en-US" altLang="ja-JP" dirty="0"/>
          </a:p>
          <a:p>
            <a:r>
              <a:rPr lang="ja-JP" altLang="en-US" dirty="0"/>
              <a:t>しかし</a:t>
            </a:r>
            <a:r>
              <a:rPr lang="ja-JP" altLang="en-US" dirty="0" smtClean="0"/>
              <a:t>、カバンを変えて持ってくるのを忘れていたため、すぐ</a:t>
            </a:r>
            <a:r>
              <a:rPr lang="ja-JP" altLang="en-US" dirty="0"/>
              <a:t>に保護者に連絡し病院へ搬送することになった。</a:t>
            </a:r>
            <a:endParaRPr lang="en-US" altLang="ja-JP" sz="1400" dirty="0"/>
          </a:p>
          <a:p>
            <a:r>
              <a:rPr lang="ja-JP" altLang="en-US" sz="1400" dirty="0"/>
              <a:t>！他の生徒と一緒の調理器具で・・・</a:t>
            </a:r>
            <a:endParaRPr lang="en-US" altLang="ja-JP" sz="1400" dirty="0"/>
          </a:p>
          <a:p>
            <a:r>
              <a:rPr lang="ja-JP" altLang="en-US" dirty="0"/>
              <a:t>　調理実習の際、卵アレルギーのため、材料、調理器具を</a:t>
            </a:r>
            <a:endParaRPr lang="en-US" altLang="ja-JP" dirty="0"/>
          </a:p>
          <a:p>
            <a:r>
              <a:rPr lang="ja-JP" altLang="en-US" dirty="0"/>
              <a:t>　分けて対応する予定だったが、他の生徒と同じフライパン　</a:t>
            </a:r>
            <a:endParaRPr lang="en-US" altLang="ja-JP" dirty="0"/>
          </a:p>
          <a:p>
            <a:r>
              <a:rPr lang="ja-JP" altLang="en-US" dirty="0"/>
              <a:t>　でハンバーグを焼き始めた。教員が気付き、すぐにやり直しさせた。</a:t>
            </a:r>
            <a:endParaRPr lang="en-US" altLang="ja-JP" dirty="0"/>
          </a:p>
          <a:p>
            <a:r>
              <a:rPr lang="ja-JP" altLang="en-US" dirty="0"/>
              <a:t>！おみやげのクッキーを食べて・・・</a:t>
            </a:r>
            <a:endParaRPr lang="en-US" altLang="ja-JP" dirty="0"/>
          </a:p>
          <a:p>
            <a:r>
              <a:rPr lang="ja-JP" altLang="en-US" dirty="0"/>
              <a:t>夏休み中の、お土産の交換を部活内で行っていた。</a:t>
            </a:r>
            <a:endParaRPr lang="en-US" altLang="ja-JP" dirty="0"/>
          </a:p>
          <a:p>
            <a:r>
              <a:rPr lang="ja-JP" altLang="en-US" dirty="0"/>
              <a:t>顧問は、アレルギーのある生徒もいるため、家に持ち帰ってから</a:t>
            </a:r>
            <a:endParaRPr lang="en-US" altLang="ja-JP" dirty="0"/>
          </a:p>
          <a:p>
            <a:r>
              <a:rPr lang="ja-JP" altLang="en-US" dirty="0"/>
              <a:t>食べるように伝えた。</a:t>
            </a:r>
            <a:endParaRPr lang="en-US" altLang="ja-JP" dirty="0"/>
          </a:p>
          <a:p>
            <a:endParaRPr lang="en-US" altLang="ja-JP" dirty="0"/>
          </a:p>
          <a:p>
            <a:endParaRPr lang="en-US" altLang="ja-JP" dirty="0"/>
          </a:p>
          <a:p>
            <a:r>
              <a:rPr lang="ja-JP" altLang="en-US" dirty="0"/>
              <a:t>普段平気でも、その日の体調やなどにより、アレルギー症状が出ることがあります。</a:t>
            </a:r>
            <a:endParaRPr lang="en-US" altLang="ja-JP" dirty="0"/>
          </a:p>
          <a:p>
            <a:r>
              <a:rPr lang="ja-JP" altLang="en-US" dirty="0"/>
              <a:t>日頃から、子どもたち自身</a:t>
            </a:r>
            <a:r>
              <a:rPr lang="ja-JP" altLang="en-US" dirty="0" smtClean="0"/>
              <a:t>にきちんと理解させ、行動できるようにすること</a:t>
            </a:r>
            <a:r>
              <a:rPr lang="ja-JP" altLang="en-US" dirty="0"/>
              <a:t>が一番大切です。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15</a:t>
            </a:fld>
            <a:endParaRPr kumimoji="1" lang="ja-JP" altLang="en-US"/>
          </a:p>
        </p:txBody>
      </p:sp>
    </p:spTree>
    <p:extLst>
      <p:ext uri="{BB962C8B-B14F-4D97-AF65-F5344CB8AC3E}">
        <p14:creationId xmlns:p14="http://schemas.microsoft.com/office/powerpoint/2010/main" val="1270483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16</a:t>
            </a:fld>
            <a:endParaRPr kumimoji="1" lang="ja-JP" altLang="en-US"/>
          </a:p>
        </p:txBody>
      </p:sp>
    </p:spTree>
    <p:extLst>
      <p:ext uri="{BB962C8B-B14F-4D97-AF65-F5344CB8AC3E}">
        <p14:creationId xmlns:p14="http://schemas.microsoft.com/office/powerpoint/2010/main" val="1381681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アレルギー</a:t>
            </a:r>
            <a:r>
              <a:rPr lang="ja-JP" altLang="en-US" dirty="0"/>
              <a:t>とは、</a:t>
            </a:r>
            <a:endParaRPr lang="en-US" altLang="ja-JP" dirty="0"/>
          </a:p>
          <a:p>
            <a:r>
              <a:rPr lang="ja-JP" altLang="en-US" dirty="0" smtClean="0"/>
              <a:t>　本来体</a:t>
            </a:r>
            <a:r>
              <a:rPr lang="ja-JP" altLang="en-US" dirty="0"/>
              <a:t>を守るべきしくみ（免疫反応）が過剰に働き、不利益な症状を</a:t>
            </a:r>
            <a:r>
              <a:rPr lang="ja-JP" altLang="en-US" dirty="0" smtClean="0"/>
              <a:t>おこすことです</a:t>
            </a:r>
            <a:r>
              <a:rPr lang="ja-JP" altLang="en-US" dirty="0"/>
              <a:t>。</a:t>
            </a:r>
            <a:endParaRPr lang="en-US" altLang="ja-JP" dirty="0"/>
          </a:p>
          <a:p>
            <a:r>
              <a:rPr lang="ja-JP" altLang="en-US" dirty="0" smtClean="0"/>
              <a:t>　この</a:t>
            </a:r>
            <a:r>
              <a:rPr lang="ja-JP" altLang="en-US" dirty="0"/>
              <a:t>うち、食物によってアレルギー反応をおこすものが「食物アレルギー</a:t>
            </a:r>
            <a:r>
              <a:rPr lang="ja-JP" altLang="en-US" dirty="0" smtClean="0"/>
              <a:t>」といいます。</a:t>
            </a:r>
            <a:endParaRPr lang="en-US" altLang="ja-JP" dirty="0"/>
          </a:p>
          <a:p>
            <a:endParaRPr lang="en-US" altLang="ja-JP" dirty="0" smtClean="0"/>
          </a:p>
          <a:p>
            <a:r>
              <a:rPr lang="ja-JP" altLang="en-US" dirty="0" smtClean="0"/>
              <a:t>（</a:t>
            </a:r>
            <a:r>
              <a:rPr lang="ja-JP" altLang="en-US" dirty="0"/>
              <a:t>同じ症状でも食中毒や牛乳を飲むとおなかをこわす乳糖不耐症などの食物不耐症は含みません）</a:t>
            </a:r>
          </a:p>
          <a:p>
            <a:endParaRPr lang="en-US" altLang="ja-JP" dirty="0"/>
          </a:p>
          <a:p>
            <a:r>
              <a:rPr lang="ja-JP" altLang="en-US" dirty="0" smtClean="0"/>
              <a:t>グラフをご覧ください。</a:t>
            </a:r>
            <a:endParaRPr lang="en-US" altLang="ja-JP" dirty="0" smtClean="0"/>
          </a:p>
          <a:p>
            <a:r>
              <a:rPr lang="ja-JP" altLang="en-US" dirty="0" smtClean="0"/>
              <a:t>　　日本小児アレルギー学会　診療ガイドラインの資料によると、</a:t>
            </a:r>
            <a:endParaRPr lang="en-US" altLang="ja-JP" dirty="0" smtClean="0"/>
          </a:p>
          <a:p>
            <a:r>
              <a:rPr lang="ja-JP" altLang="en-US" dirty="0" smtClean="0"/>
              <a:t>　　食物アレルギーアレルゲン（原因）のベスト３は　鶏卵　牛乳　小麦の順に多いことがわかります。</a:t>
            </a:r>
            <a:endParaRPr lang="en-US" altLang="ja-JP" dirty="0" smtClean="0"/>
          </a:p>
          <a:p>
            <a:endParaRPr lang="en-US" altLang="ja-JP" dirty="0" smtClean="0"/>
          </a:p>
          <a:p>
            <a:r>
              <a:rPr lang="ja-JP" altLang="en-US" dirty="0" smtClean="0"/>
              <a:t>横浜</a:t>
            </a:r>
            <a:r>
              <a:rPr lang="ja-JP" altLang="en-US" dirty="0"/>
              <a:t>市内の実態</a:t>
            </a:r>
            <a:r>
              <a:rPr lang="ja-JP" altLang="en-US" dirty="0" smtClean="0"/>
              <a:t>調査では</a:t>
            </a:r>
            <a:endParaRPr lang="en-US" altLang="ja-JP" dirty="0" smtClean="0"/>
          </a:p>
          <a:p>
            <a:r>
              <a:rPr lang="ja-JP" altLang="en-US" dirty="0" smtClean="0"/>
              <a:t>　　そのほかに</a:t>
            </a:r>
            <a:endParaRPr lang="en-US" altLang="ja-JP" dirty="0"/>
          </a:p>
          <a:p>
            <a:r>
              <a:rPr lang="ja-JP" altLang="en-US" dirty="0"/>
              <a:t>　</a:t>
            </a:r>
            <a:r>
              <a:rPr lang="ja-JP" altLang="en-US" dirty="0" smtClean="0"/>
              <a:t>　ピーナッツ</a:t>
            </a:r>
            <a:endParaRPr lang="en-US" altLang="ja-JP" dirty="0" smtClean="0"/>
          </a:p>
          <a:p>
            <a:r>
              <a:rPr lang="ja-JP" altLang="en-US" dirty="0" smtClean="0"/>
              <a:t>　　キウイフルーツ</a:t>
            </a:r>
            <a:endParaRPr lang="en-US" altLang="ja-JP" dirty="0"/>
          </a:p>
          <a:p>
            <a:r>
              <a:rPr lang="ja-JP" altLang="en-US" dirty="0"/>
              <a:t>　</a:t>
            </a:r>
            <a:r>
              <a:rPr lang="ja-JP" altLang="en-US" dirty="0" smtClean="0"/>
              <a:t>　種実類</a:t>
            </a:r>
            <a:endParaRPr lang="en-US" altLang="ja-JP" dirty="0" smtClean="0"/>
          </a:p>
          <a:p>
            <a:r>
              <a:rPr lang="ja-JP" altLang="en-US" dirty="0" smtClean="0"/>
              <a:t>　　乳製品</a:t>
            </a:r>
            <a:endParaRPr lang="en-US" altLang="ja-JP" dirty="0" smtClean="0"/>
          </a:p>
          <a:p>
            <a:r>
              <a:rPr lang="ja-JP" altLang="en-US" dirty="0" smtClean="0"/>
              <a:t>　　魚卵</a:t>
            </a:r>
            <a:endParaRPr lang="en-US" altLang="ja-JP" dirty="0" smtClean="0"/>
          </a:p>
          <a:p>
            <a:r>
              <a:rPr lang="ja-JP" altLang="en-US" dirty="0" smtClean="0"/>
              <a:t>　　えび</a:t>
            </a:r>
            <a:endParaRPr lang="en-US" altLang="ja-JP" dirty="0" smtClean="0"/>
          </a:p>
          <a:p>
            <a:r>
              <a:rPr lang="ja-JP" altLang="en-US" dirty="0" smtClean="0"/>
              <a:t>　　そば</a:t>
            </a:r>
            <a:endParaRPr lang="en-US" altLang="ja-JP" dirty="0" smtClean="0"/>
          </a:p>
          <a:p>
            <a:r>
              <a:rPr lang="ja-JP" altLang="en-US" dirty="0" smtClean="0"/>
              <a:t>　　かに　　が</a:t>
            </a:r>
            <a:r>
              <a:rPr lang="ja-JP" altLang="en-US" dirty="0"/>
              <a:t>主に上げられます。</a:t>
            </a:r>
            <a:endParaRPr lang="en-US" altLang="ja-JP" dirty="0"/>
          </a:p>
          <a:p>
            <a:endParaRPr lang="en-US" altLang="ja-JP" b="1" dirty="0" smtClean="0">
              <a:solidFill>
                <a:srgbClr val="00B050"/>
              </a:solidFill>
            </a:endParaRPr>
          </a:p>
          <a:p>
            <a:r>
              <a:rPr lang="ja-JP" altLang="en-US" b="0" dirty="0" smtClean="0">
                <a:solidFill>
                  <a:srgbClr val="00B050"/>
                </a:solidFill>
              </a:rPr>
              <a:t>また、近年増加</a:t>
            </a:r>
            <a:r>
              <a:rPr lang="ja-JP" altLang="en-US" b="0" dirty="0">
                <a:solidFill>
                  <a:srgbClr val="00B050"/>
                </a:solidFill>
              </a:rPr>
              <a:t>傾向</a:t>
            </a:r>
            <a:r>
              <a:rPr lang="ja-JP" altLang="en-US" b="0" dirty="0" smtClean="0">
                <a:solidFill>
                  <a:srgbClr val="00B050"/>
                </a:solidFill>
              </a:rPr>
              <a:t>の食物は</a:t>
            </a:r>
            <a:endParaRPr lang="en-US" altLang="ja-JP" b="0" dirty="0">
              <a:solidFill>
                <a:srgbClr val="00B050"/>
              </a:solidFill>
            </a:endParaRPr>
          </a:p>
          <a:p>
            <a:r>
              <a:rPr lang="ja-JP" altLang="en-US" sz="1200" dirty="0" smtClean="0">
                <a:solidFill>
                  <a:srgbClr val="00B050"/>
                </a:solidFill>
              </a:rPr>
              <a:t>メロン</a:t>
            </a:r>
            <a:endParaRPr lang="en-US" altLang="ja-JP" sz="1200" dirty="0">
              <a:solidFill>
                <a:srgbClr val="00B050"/>
              </a:solidFill>
            </a:endParaRPr>
          </a:p>
          <a:p>
            <a:r>
              <a:rPr lang="ja-JP" altLang="en-US" sz="1200" dirty="0" smtClean="0">
                <a:solidFill>
                  <a:srgbClr val="00B050"/>
                </a:solidFill>
              </a:rPr>
              <a:t>りんご</a:t>
            </a:r>
            <a:endParaRPr lang="en-US" altLang="ja-JP" sz="1200" dirty="0">
              <a:solidFill>
                <a:srgbClr val="00B050"/>
              </a:solidFill>
            </a:endParaRPr>
          </a:p>
          <a:p>
            <a:r>
              <a:rPr lang="ja-JP" altLang="en-US" sz="1200" dirty="0" smtClean="0">
                <a:solidFill>
                  <a:srgbClr val="00B050"/>
                </a:solidFill>
              </a:rPr>
              <a:t>バナナ</a:t>
            </a:r>
            <a:endParaRPr lang="en-US" altLang="ja-JP" sz="1200" dirty="0">
              <a:solidFill>
                <a:srgbClr val="00B050"/>
              </a:solidFill>
            </a:endParaRPr>
          </a:p>
          <a:p>
            <a:r>
              <a:rPr lang="ja-JP" altLang="en-US" sz="1200" dirty="0" smtClean="0">
                <a:solidFill>
                  <a:srgbClr val="00B050"/>
                </a:solidFill>
              </a:rPr>
              <a:t>桃</a:t>
            </a:r>
            <a:r>
              <a:rPr lang="ja-JP" altLang="en-US" sz="1200" dirty="0">
                <a:solidFill>
                  <a:srgbClr val="00B050"/>
                </a:solidFill>
              </a:rPr>
              <a:t>　　</a:t>
            </a:r>
            <a:r>
              <a:rPr lang="ja-JP" altLang="en-US" sz="1200" dirty="0" smtClean="0">
                <a:solidFill>
                  <a:srgbClr val="00B050"/>
                </a:solidFill>
              </a:rPr>
              <a:t>が</a:t>
            </a:r>
            <a:r>
              <a:rPr lang="ja-JP" altLang="en-US" sz="1200" dirty="0">
                <a:solidFill>
                  <a:srgbClr val="00B050"/>
                </a:solidFill>
              </a:rPr>
              <a:t>報告されています。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2</a:t>
            </a:fld>
            <a:endParaRPr kumimoji="1" lang="ja-JP" altLang="en-US"/>
          </a:p>
        </p:txBody>
      </p:sp>
    </p:spTree>
    <p:extLst>
      <p:ext uri="{BB962C8B-B14F-4D97-AF65-F5344CB8AC3E}">
        <p14:creationId xmlns:p14="http://schemas.microsoft.com/office/powerpoint/2010/main" val="4268277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t>このような実態から、横浜市では学校給食に</a:t>
            </a:r>
            <a:endParaRPr lang="en-US" altLang="ja-JP" sz="1400" dirty="0"/>
          </a:p>
          <a:p>
            <a:r>
              <a:rPr lang="ja-JP" altLang="en-US" sz="1400" dirty="0"/>
              <a:t>そば・ピーナッツ・キウイフルーツは原則として使われていません。</a:t>
            </a:r>
            <a:endParaRPr lang="en-US" altLang="ja-JP" sz="1400" dirty="0"/>
          </a:p>
          <a:p>
            <a:endParaRPr lang="en-US" altLang="ja-JP" sz="1400" dirty="0"/>
          </a:p>
          <a:p>
            <a:r>
              <a:rPr lang="ja-JP" altLang="en-US" sz="1400" dirty="0"/>
              <a:t>加工食品ではフライ・ハンバーグ・竹輪等のつなぎなどに鶏卵・乳製品を使用していません。</a:t>
            </a:r>
            <a:endParaRPr lang="en-US" altLang="ja-JP" sz="1400" dirty="0"/>
          </a:p>
          <a:p>
            <a:endParaRPr lang="en-US" altLang="ja-JP" sz="1400" dirty="0"/>
          </a:p>
          <a:p>
            <a:r>
              <a:rPr lang="ja-JP" altLang="en-US" sz="1400" dirty="0"/>
              <a:t>学校給食で使用している食材や使用しない食材などの食材情報については、</a:t>
            </a:r>
            <a:endParaRPr lang="en-US" altLang="ja-JP" sz="1400" dirty="0"/>
          </a:p>
          <a:p>
            <a:r>
              <a:rPr lang="ja-JP" altLang="en-US" sz="1400" dirty="0"/>
              <a:t>よこはま食育財団ホームページで確認できます。</a:t>
            </a:r>
            <a:endParaRPr lang="en-US" altLang="ja-JP" sz="1400" dirty="0"/>
          </a:p>
          <a:p>
            <a:endParaRPr lang="en-US" altLang="ja-JP" sz="1400" dirty="0"/>
          </a:p>
          <a:p>
            <a:r>
              <a:rPr lang="ja-JP" altLang="en-US" sz="1400" dirty="0"/>
              <a:t>保護者の方もこちらを確認</a:t>
            </a:r>
            <a:r>
              <a:rPr lang="ja-JP" altLang="en-US" sz="1400" dirty="0" smtClean="0"/>
              <a:t>されます</a:t>
            </a:r>
            <a:r>
              <a:rPr lang="ja-JP" altLang="en-US" sz="1400" dirty="0"/>
              <a:t>。</a:t>
            </a:r>
          </a:p>
          <a:p>
            <a:endParaRPr kumimoji="1" lang="ja-JP" altLang="en-US" b="0"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3</a:t>
            </a:fld>
            <a:endParaRPr kumimoji="1" lang="ja-JP" altLang="en-US"/>
          </a:p>
        </p:txBody>
      </p:sp>
    </p:spTree>
    <p:extLst>
      <p:ext uri="{BB962C8B-B14F-4D97-AF65-F5344CB8AC3E}">
        <p14:creationId xmlns:p14="http://schemas.microsoft.com/office/powerpoint/2010/main" val="3762474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子どもたちの食に関わるアレルギーの課題は乳幼児期から学童期にかけ、成長と共に軽減することもあれば</a:t>
            </a:r>
            <a:endParaRPr lang="en-US" altLang="ja-JP" dirty="0" smtClean="0"/>
          </a:p>
          <a:p>
            <a:r>
              <a:rPr lang="ja-JP" altLang="en-US" dirty="0" smtClean="0"/>
              <a:t>思春期青年期に症状が出てくる食材もあり、小学生だから中高生だからと安心できるものではありません。</a:t>
            </a:r>
            <a:endParaRPr lang="en-US" altLang="ja-JP" dirty="0" smtClean="0"/>
          </a:p>
          <a:p>
            <a:endParaRPr lang="en-US" altLang="ja-JP" dirty="0" smtClean="0"/>
          </a:p>
          <a:p>
            <a:r>
              <a:rPr lang="ja-JP" altLang="en-US" dirty="0" smtClean="0"/>
              <a:t>ではどのようにアレルギー児童生徒を把握し、対応していくのか</a:t>
            </a:r>
            <a:endParaRPr lang="en-US" altLang="ja-JP" dirty="0" smtClean="0"/>
          </a:p>
          <a:p>
            <a:r>
              <a:rPr lang="ja-JP" altLang="en-US" dirty="0" smtClean="0"/>
              <a:t>その流れを確認します。</a:t>
            </a:r>
            <a:endParaRPr lang="en-US" altLang="ja-JP" dirty="0"/>
          </a:p>
          <a:p>
            <a:endParaRPr lang="en-US" altLang="ja-JP" dirty="0"/>
          </a:p>
          <a:p>
            <a:pPr defTabSz="898581"/>
            <a:r>
              <a:rPr lang="ja-JP" altLang="en-US" dirty="0"/>
              <a:t>①　</a:t>
            </a:r>
            <a:r>
              <a:rPr lang="ja-JP" altLang="en-US" dirty="0" smtClean="0"/>
              <a:t>担任が保健調査票や保護者からの連絡などからアレルギー</a:t>
            </a:r>
            <a:r>
              <a:rPr lang="ja-JP" altLang="en-US" dirty="0"/>
              <a:t>情報を</a:t>
            </a:r>
            <a:r>
              <a:rPr lang="ja-JP" altLang="en-US" dirty="0" smtClean="0"/>
              <a:t>把握します</a:t>
            </a:r>
            <a:endParaRPr lang="en-US" altLang="ja-JP" dirty="0" smtClean="0"/>
          </a:p>
          <a:p>
            <a:pPr defTabSz="898581"/>
            <a:r>
              <a:rPr lang="ja-JP" altLang="en-US" dirty="0"/>
              <a:t>　</a:t>
            </a:r>
            <a:endParaRPr lang="en-US" altLang="ja-JP" dirty="0" smtClean="0"/>
          </a:p>
          <a:p>
            <a:pPr defTabSz="898581"/>
            <a:r>
              <a:rPr lang="ja-JP" altLang="en-US" dirty="0" smtClean="0"/>
              <a:t>②</a:t>
            </a:r>
            <a:r>
              <a:rPr lang="ja-JP" altLang="en-US" dirty="0"/>
              <a:t>　</a:t>
            </a:r>
            <a:r>
              <a:rPr lang="ja-JP" altLang="en-US" dirty="0" smtClean="0"/>
              <a:t>学校では保護者に２つの提出物をお願いします。</a:t>
            </a:r>
            <a:endParaRPr lang="en-US" altLang="ja-JP" dirty="0" smtClean="0"/>
          </a:p>
          <a:p>
            <a:pPr defTabSz="898581"/>
            <a:r>
              <a:rPr lang="ja-JP" altLang="en-US" dirty="0" smtClean="0">
                <a:solidFill>
                  <a:srgbClr val="FF0000"/>
                </a:solidFill>
              </a:rPr>
              <a:t>　　　　</a:t>
            </a:r>
            <a:r>
              <a:rPr lang="en-US" altLang="ja-JP" dirty="0" smtClean="0">
                <a:solidFill>
                  <a:srgbClr val="FF0000"/>
                </a:solidFill>
              </a:rPr>
              <a:t>1</a:t>
            </a:r>
            <a:r>
              <a:rPr lang="ja-JP" altLang="en-US" dirty="0" smtClean="0">
                <a:solidFill>
                  <a:srgbClr val="FF0000"/>
                </a:solidFill>
              </a:rPr>
              <a:t>つ　学校</a:t>
            </a:r>
            <a:r>
              <a:rPr lang="ja-JP" altLang="en-US" dirty="0">
                <a:solidFill>
                  <a:srgbClr val="FF0000"/>
                </a:solidFill>
              </a:rPr>
              <a:t>生活管理</a:t>
            </a:r>
            <a:r>
              <a:rPr lang="ja-JP" altLang="en-US" dirty="0" smtClean="0">
                <a:solidFill>
                  <a:srgbClr val="FF0000"/>
                </a:solidFill>
              </a:rPr>
              <a:t>指導票　を保護者に配布し受診の際に医師の診断のもと医師が作成します。</a:t>
            </a:r>
            <a:endParaRPr lang="en-US" altLang="ja-JP" dirty="0">
              <a:solidFill>
                <a:srgbClr val="FF0000"/>
              </a:solidFill>
            </a:endParaRPr>
          </a:p>
          <a:p>
            <a:pPr>
              <a:defRPr/>
            </a:pPr>
            <a:r>
              <a:rPr lang="ja-JP" altLang="en-US" dirty="0">
                <a:solidFill>
                  <a:srgbClr val="FF0000"/>
                </a:solidFill>
              </a:rPr>
              <a:t>　　　</a:t>
            </a:r>
            <a:r>
              <a:rPr lang="ja-JP" altLang="en-US" dirty="0" smtClean="0">
                <a:solidFill>
                  <a:srgbClr val="FF0000"/>
                </a:solidFill>
              </a:rPr>
              <a:t>　</a:t>
            </a:r>
            <a:r>
              <a:rPr lang="en-US" altLang="ja-JP" dirty="0" smtClean="0">
                <a:solidFill>
                  <a:srgbClr val="FF0000"/>
                </a:solidFill>
              </a:rPr>
              <a:t>2</a:t>
            </a:r>
            <a:r>
              <a:rPr lang="ja-JP" altLang="en-US" dirty="0" smtClean="0">
                <a:solidFill>
                  <a:srgbClr val="FF0000"/>
                </a:solidFill>
              </a:rPr>
              <a:t>つ　アレルギー対応表　　　を保護者が作成します。</a:t>
            </a:r>
            <a:endParaRPr lang="en-US" altLang="ja-JP" dirty="0" smtClean="0">
              <a:solidFill>
                <a:srgbClr val="FF0000"/>
              </a:solidFill>
            </a:endParaRPr>
          </a:p>
          <a:p>
            <a:pPr>
              <a:defRPr/>
            </a:pPr>
            <a:r>
              <a:rPr lang="ja-JP" altLang="en-US" dirty="0" smtClean="0">
                <a:solidFill>
                  <a:srgbClr val="FF0000"/>
                </a:solidFill>
              </a:rPr>
              <a:t>　　　</a:t>
            </a:r>
            <a:endParaRPr lang="en-US" altLang="ja-JP" dirty="0">
              <a:solidFill>
                <a:srgbClr val="FF0000"/>
              </a:solidFill>
            </a:endParaRPr>
          </a:p>
          <a:p>
            <a:pPr>
              <a:defRPr/>
            </a:pPr>
            <a:r>
              <a:rPr lang="ja-JP" altLang="en-US" dirty="0">
                <a:solidFill>
                  <a:srgbClr val="FF0000"/>
                </a:solidFill>
              </a:rPr>
              <a:t>③　面談</a:t>
            </a:r>
            <a:r>
              <a:rPr lang="ja-JP" altLang="en-US" dirty="0" smtClean="0"/>
              <a:t>実施</a:t>
            </a:r>
            <a:endParaRPr lang="en-US" altLang="ja-JP" dirty="0" smtClean="0"/>
          </a:p>
          <a:p>
            <a:pPr>
              <a:defRPr/>
            </a:pPr>
            <a:r>
              <a:rPr lang="ja-JP" altLang="en-US" dirty="0" smtClean="0"/>
              <a:t>　　　　指導票などの書類提出と学校と保護者で確認したり配慮を検討したりします。</a:t>
            </a:r>
            <a:endParaRPr lang="en-US" altLang="ja-JP" dirty="0" smtClean="0"/>
          </a:p>
          <a:p>
            <a:pPr>
              <a:defRPr/>
            </a:pPr>
            <a:r>
              <a:rPr lang="ja-JP" altLang="en-US" dirty="0" smtClean="0"/>
              <a:t>　　　　面談は管理職、担任、栄養士、養護教諭などの校内組織メンバーで行います。</a:t>
            </a:r>
            <a:endParaRPr lang="en-US" altLang="ja-JP" dirty="0" smtClean="0"/>
          </a:p>
          <a:p>
            <a:r>
              <a:rPr lang="ja-JP" altLang="en-US" dirty="0" smtClean="0"/>
              <a:t>　　　　給食にでない、そば・ピーナッツ・キウイフルーツなども</a:t>
            </a:r>
            <a:endParaRPr lang="en-US" altLang="ja-JP" dirty="0" smtClean="0"/>
          </a:p>
          <a:p>
            <a:r>
              <a:rPr lang="ja-JP" altLang="en-US" dirty="0" smtClean="0"/>
              <a:t>　　　　校外学習や給食物資製品に混入している場合に備え、対象児童を把握しています。</a:t>
            </a:r>
            <a:endParaRPr lang="en-US" altLang="ja-JP" dirty="0" smtClean="0"/>
          </a:p>
          <a:p>
            <a:endParaRPr lang="en-US" altLang="ja-JP" dirty="0"/>
          </a:p>
          <a:p>
            <a:pPr>
              <a:defRPr/>
            </a:pPr>
            <a:r>
              <a:rPr lang="ja-JP" altLang="en-US" dirty="0">
                <a:solidFill>
                  <a:srgbClr val="FF0000"/>
                </a:solidFill>
              </a:rPr>
              <a:t>④　</a:t>
            </a:r>
            <a:r>
              <a:rPr lang="ja-JP" altLang="en-US" dirty="0"/>
              <a:t>対応方法を</a:t>
            </a:r>
            <a:r>
              <a:rPr lang="ja-JP" altLang="en-US" dirty="0" smtClean="0"/>
              <a:t>検討</a:t>
            </a:r>
            <a:endParaRPr lang="en-US" altLang="ja-JP" dirty="0" smtClean="0"/>
          </a:p>
          <a:p>
            <a:r>
              <a:rPr lang="ja-JP" altLang="en-US" dirty="0" smtClean="0"/>
              <a:t>　　　　保護者が希望する配慮をしっかり受け止めたうえで、</a:t>
            </a:r>
            <a:endParaRPr lang="en-US" altLang="ja-JP" dirty="0" smtClean="0"/>
          </a:p>
          <a:p>
            <a:r>
              <a:rPr lang="ja-JP" altLang="en-US" dirty="0" smtClean="0"/>
              <a:t>　　　　学校でできることやできないことについても伝え、より良い方法を話し合います。</a:t>
            </a:r>
            <a:endParaRPr lang="en-US" altLang="ja-JP" dirty="0" smtClean="0"/>
          </a:p>
          <a:p>
            <a:r>
              <a:rPr lang="ja-JP" altLang="en-US" dirty="0" smtClean="0"/>
              <a:t>　　　　エピペンを保持する場合も同様に検討し、情報を共有します。</a:t>
            </a:r>
            <a:endParaRPr lang="en-US" altLang="ja-JP" dirty="0" smtClean="0"/>
          </a:p>
          <a:p>
            <a:r>
              <a:rPr lang="ja-JP" altLang="en-US" dirty="0" smtClean="0"/>
              <a:t>　　　　また、食べる練習（摂食治療中）は、学校では行いません。</a:t>
            </a:r>
            <a:endParaRPr lang="en-US" altLang="ja-JP" dirty="0" smtClean="0"/>
          </a:p>
          <a:p>
            <a:r>
              <a:rPr lang="ja-JP" altLang="en-US" dirty="0" smtClean="0"/>
              <a:t>　　　　面談時や保護者からの申し出に注意してください。</a:t>
            </a:r>
            <a:endParaRPr lang="en-US" altLang="ja-JP" dirty="0" smtClean="0"/>
          </a:p>
          <a:p>
            <a:pPr>
              <a:defRPr/>
            </a:pPr>
            <a:endParaRPr lang="en-US" altLang="ja-JP" dirty="0"/>
          </a:p>
          <a:p>
            <a:pPr>
              <a:defRPr/>
            </a:pPr>
            <a:r>
              <a:rPr lang="ja-JP" altLang="en-US" dirty="0">
                <a:solidFill>
                  <a:srgbClr val="FF0000"/>
                </a:solidFill>
              </a:rPr>
              <a:t>⑤　毎年面談</a:t>
            </a:r>
            <a:r>
              <a:rPr lang="ja-JP" altLang="en-US" dirty="0"/>
              <a:t>を行い、対応を</a:t>
            </a:r>
            <a:r>
              <a:rPr lang="ja-JP" altLang="en-US" dirty="0" smtClean="0"/>
              <a:t>再確認</a:t>
            </a:r>
            <a:endParaRPr lang="en-US" altLang="ja-JP" dirty="0" smtClean="0"/>
          </a:p>
          <a:p>
            <a:pPr>
              <a:defRPr/>
            </a:pPr>
            <a:r>
              <a:rPr lang="ja-JP" altLang="en-US" dirty="0" smtClean="0">
                <a:solidFill>
                  <a:srgbClr val="FF0000"/>
                </a:solidFill>
              </a:rPr>
              <a:t>　　　　新担任を交え本人の成長や状況の変化などの情報共有を行うことで、安全管理を徹底します。</a:t>
            </a:r>
            <a:endParaRPr lang="en-US" altLang="ja-JP" dirty="0" smtClean="0">
              <a:solidFill>
                <a:srgbClr val="FF0000"/>
              </a:solidFill>
            </a:endParaRPr>
          </a:p>
          <a:p>
            <a:pPr>
              <a:defRPr/>
            </a:pPr>
            <a:r>
              <a:rPr lang="ja-JP" altLang="en-US" dirty="0" smtClean="0">
                <a:solidFill>
                  <a:srgbClr val="FF0000"/>
                </a:solidFill>
              </a:rPr>
              <a:t>　　　　</a:t>
            </a:r>
            <a:endParaRPr lang="ja-JP" altLang="en-US" dirty="0">
              <a:solidFill>
                <a:srgbClr val="FF0000"/>
              </a:solidFill>
            </a:endParaRPr>
          </a:p>
          <a:p>
            <a:pPr>
              <a:defRPr/>
            </a:pPr>
            <a:endParaRPr lang="en-US" altLang="ja-JP" dirty="0">
              <a:solidFill>
                <a:srgbClr val="FF0000"/>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4</a:t>
            </a:fld>
            <a:endParaRPr kumimoji="1" lang="ja-JP" altLang="en-US"/>
          </a:p>
        </p:txBody>
      </p:sp>
    </p:spTree>
    <p:extLst>
      <p:ext uri="{BB962C8B-B14F-4D97-AF65-F5344CB8AC3E}">
        <p14:creationId xmlns:p14="http://schemas.microsoft.com/office/powerpoint/2010/main" val="1676653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a:p>
            <a:endParaRPr lang="en-US" altLang="ja-JP" sz="1400" dirty="0"/>
          </a:p>
          <a:p>
            <a:r>
              <a:rPr lang="ja-JP" altLang="en-US" sz="1400" dirty="0"/>
              <a:t>学校での食物アレルギーは、症状などの特徴から３タイプに分類できます。</a:t>
            </a:r>
            <a:endParaRPr lang="en-US" altLang="ja-JP" sz="1400" dirty="0"/>
          </a:p>
          <a:p>
            <a:r>
              <a:rPr lang="ja-JP" altLang="en-US" dirty="0"/>
              <a:t>○　</a:t>
            </a:r>
            <a:r>
              <a:rPr lang="ja-JP" altLang="en-US" dirty="0" smtClean="0"/>
              <a:t>即時型</a:t>
            </a:r>
            <a:endParaRPr lang="en-US" altLang="ja-JP" dirty="0"/>
          </a:p>
          <a:p>
            <a:r>
              <a:rPr lang="ja-JP" altLang="en-US" dirty="0"/>
              <a:t>○　口腔アレルギー</a:t>
            </a:r>
            <a:r>
              <a:rPr lang="ja-JP" altLang="en-US" dirty="0" smtClean="0"/>
              <a:t>症候群</a:t>
            </a:r>
            <a:endParaRPr lang="en-US" altLang="ja-JP" dirty="0"/>
          </a:p>
          <a:p>
            <a:r>
              <a:rPr lang="ja-JP" altLang="en-US" dirty="0"/>
              <a:t>○　食物依存性運動誘発</a:t>
            </a:r>
            <a:r>
              <a:rPr lang="ja-JP" altLang="en-US" dirty="0" smtClean="0"/>
              <a:t>アナフィラキシー</a:t>
            </a:r>
            <a:endParaRPr lang="en-US" altLang="ja-JP" dirty="0" smtClean="0"/>
          </a:p>
          <a:p>
            <a:r>
              <a:rPr lang="ja-JP" altLang="en-US" dirty="0" smtClean="0"/>
              <a:t>の３つです。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5</a:t>
            </a:fld>
            <a:endParaRPr kumimoji="1" lang="ja-JP" altLang="en-US"/>
          </a:p>
        </p:txBody>
      </p:sp>
    </p:spTree>
    <p:extLst>
      <p:ext uri="{BB962C8B-B14F-4D97-AF65-F5344CB8AC3E}">
        <p14:creationId xmlns:p14="http://schemas.microsoft.com/office/powerpoint/2010/main" val="1809822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即時型は、食物アレルギーの一般的なタイプです。原因</a:t>
            </a:r>
            <a:r>
              <a:rPr lang="ja-JP" altLang="en-US" dirty="0"/>
              <a:t>となる食物を摂取</a:t>
            </a:r>
            <a:r>
              <a:rPr lang="ja-JP" altLang="en-US" dirty="0" smtClean="0"/>
              <a:t>して２時間</a:t>
            </a:r>
            <a:r>
              <a:rPr lang="ja-JP" altLang="en-US" dirty="0"/>
              <a:t>以内に症状</a:t>
            </a:r>
            <a:r>
              <a:rPr lang="ja-JP" altLang="en-US" dirty="0" smtClean="0"/>
              <a:t>が現れます。</a:t>
            </a:r>
            <a:endParaRPr lang="en-US" altLang="ja-JP" dirty="0"/>
          </a:p>
          <a:p>
            <a:r>
              <a:rPr lang="ja-JP" altLang="en-US" dirty="0"/>
              <a:t>　</a:t>
            </a:r>
            <a:r>
              <a:rPr lang="ja-JP" altLang="en-US" b="1" dirty="0">
                <a:solidFill>
                  <a:srgbClr val="FF0000"/>
                </a:solidFill>
              </a:rPr>
              <a:t>実際には、食べた直後から</a:t>
            </a:r>
            <a:r>
              <a:rPr lang="en-US" altLang="ja-JP" b="1" dirty="0">
                <a:solidFill>
                  <a:srgbClr val="FF0000"/>
                </a:solidFill>
              </a:rPr>
              <a:t>30</a:t>
            </a:r>
            <a:r>
              <a:rPr lang="ja-JP" altLang="en-US" b="1" dirty="0">
                <a:solidFill>
                  <a:srgbClr val="FF0000"/>
                </a:solidFill>
              </a:rPr>
              <a:t>分以内に皮膚</a:t>
            </a:r>
            <a:r>
              <a:rPr lang="ja-JP" altLang="en-US" b="1" dirty="0" smtClean="0">
                <a:solidFill>
                  <a:srgbClr val="FF0000"/>
                </a:solidFill>
              </a:rPr>
              <a:t>や粘膜</a:t>
            </a:r>
            <a:r>
              <a:rPr lang="ja-JP" altLang="en-US" b="1" dirty="0">
                <a:solidFill>
                  <a:srgbClr val="FF0000"/>
                </a:solidFill>
              </a:rPr>
              <a:t>などにアレルギー症状が現れることが</a:t>
            </a:r>
            <a:r>
              <a:rPr lang="ja-JP" altLang="en-US" b="1" dirty="0" smtClean="0">
                <a:solidFill>
                  <a:srgbClr val="FF0000"/>
                </a:solidFill>
              </a:rPr>
              <a:t>多いようです。</a:t>
            </a:r>
            <a:endParaRPr lang="en-US" altLang="ja-JP" b="1" dirty="0">
              <a:solidFill>
                <a:srgbClr val="FF0000"/>
              </a:solidFill>
            </a:endParaRPr>
          </a:p>
          <a:p>
            <a:r>
              <a:rPr lang="ja-JP" altLang="en-US" dirty="0"/>
              <a:t>○頻度の高い発症年齢：乳児期～成人期</a:t>
            </a:r>
            <a:endParaRPr lang="en-US" altLang="ja-JP" dirty="0"/>
          </a:p>
          <a:p>
            <a:r>
              <a:rPr lang="ja-JP" altLang="en-US" dirty="0"/>
              <a:t>○頻度の高い食物</a:t>
            </a:r>
            <a:endParaRPr lang="en-US" altLang="ja-JP" dirty="0"/>
          </a:p>
          <a:p>
            <a:r>
              <a:rPr lang="ja-JP" altLang="en-US" dirty="0"/>
              <a:t>　　</a:t>
            </a:r>
            <a:r>
              <a:rPr lang="ja-JP" altLang="en-US" dirty="0" smtClean="0"/>
              <a:t>学童</a:t>
            </a:r>
            <a:r>
              <a:rPr lang="ja-JP" altLang="en-US" dirty="0"/>
              <a:t>～成人：甲殻類・魚類・小麦・果物・そば</a:t>
            </a:r>
            <a:r>
              <a:rPr lang="ja-JP" altLang="en-US" dirty="0" smtClean="0"/>
              <a:t>・ピーナッツ</a:t>
            </a:r>
            <a:r>
              <a:rPr lang="ja-JP" altLang="en-US" dirty="0"/>
              <a:t>など</a:t>
            </a:r>
            <a:endParaRPr lang="en-US" altLang="ja-JP" dirty="0"/>
          </a:p>
          <a:p>
            <a:r>
              <a:rPr lang="ja-JP" altLang="en-US" dirty="0"/>
              <a:t>○症状：皮膚の赤み・せき・ぜんめい（ゼーゼーする</a:t>
            </a:r>
            <a:r>
              <a:rPr lang="ja-JP" altLang="en-US" dirty="0" smtClean="0"/>
              <a:t>）腹痛</a:t>
            </a:r>
            <a:r>
              <a:rPr lang="ja-JP" altLang="en-US" dirty="0"/>
              <a:t>・吐き気</a:t>
            </a:r>
            <a:r>
              <a:rPr lang="ja-JP" altLang="en-US" dirty="0" smtClean="0"/>
              <a:t>など</a:t>
            </a:r>
            <a:endParaRPr lang="en-US" altLang="ja-JP" dirty="0" smtClean="0"/>
          </a:p>
          <a:p>
            <a:endParaRPr lang="en-US" altLang="ja-JP" dirty="0" smtClean="0"/>
          </a:p>
          <a:p>
            <a:r>
              <a:rPr lang="ja-JP" altLang="en-US" dirty="0" smtClean="0"/>
              <a:t>即時型は発症年齢・原因となる食物・症状もさまざまです。</a:t>
            </a:r>
            <a:endParaRPr lang="en-US" altLang="ja-JP" dirty="0" smtClean="0"/>
          </a:p>
          <a:p>
            <a:r>
              <a:rPr lang="ja-JP" altLang="en-US" dirty="0" smtClean="0"/>
              <a:t>症状はアナフィラキシーショックに進行するものもあるので、</a:t>
            </a:r>
            <a:endParaRPr lang="en-US" altLang="ja-JP" dirty="0" smtClean="0"/>
          </a:p>
          <a:p>
            <a:r>
              <a:rPr lang="ja-JP" altLang="en-US" dirty="0" smtClean="0"/>
              <a:t>症状が現れた時は大人が付き添うなど緊急対応になることに注意が必要です。</a:t>
            </a:r>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6</a:t>
            </a:fld>
            <a:endParaRPr kumimoji="1" lang="ja-JP" altLang="en-US"/>
          </a:p>
        </p:txBody>
      </p:sp>
    </p:spTree>
    <p:extLst>
      <p:ext uri="{BB962C8B-B14F-4D97-AF65-F5344CB8AC3E}">
        <p14:creationId xmlns:p14="http://schemas.microsoft.com/office/powerpoint/2010/main" val="134496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ctr" latinLnBrk="0" hangingPunct="1"/>
            <a:r>
              <a:rPr lang="ja-JP" altLang="ja-JP" b="1" dirty="0"/>
              <a:t>　　</a:t>
            </a:r>
            <a:r>
              <a:rPr lang="ja-JP" altLang="en-US" b="1" dirty="0"/>
              <a:t>　</a:t>
            </a:r>
            <a:r>
              <a:rPr lang="ja-JP" altLang="en-US" dirty="0"/>
              <a:t>＜</a:t>
            </a:r>
            <a:r>
              <a:rPr lang="ja-JP" altLang="ja-JP" dirty="0"/>
              <a:t>口腔アレルギー症候群</a:t>
            </a:r>
            <a:r>
              <a:rPr lang="ja-JP" altLang="en-US" dirty="0"/>
              <a:t>＞</a:t>
            </a:r>
            <a:endParaRPr lang="ja-JP" altLang="ja-JP" dirty="0"/>
          </a:p>
          <a:p>
            <a:pPr rtl="0" eaLnBrk="1" fontAlgn="ctr" latinLnBrk="0" hangingPunct="1"/>
            <a:r>
              <a:rPr lang="ja-JP" altLang="en-US" dirty="0"/>
              <a:t>　　　多くは生の果物や野菜を食べたときに</a:t>
            </a:r>
            <a:r>
              <a:rPr lang="ja-JP" altLang="ja-JP" dirty="0"/>
              <a:t>口の中の違和感</a:t>
            </a:r>
            <a:r>
              <a:rPr lang="ja-JP" altLang="en-US" dirty="0"/>
              <a:t>が現れるアレルギーです。</a:t>
            </a:r>
            <a:endParaRPr lang="ja-JP" altLang="ja-JP" dirty="0"/>
          </a:p>
          <a:p>
            <a:pPr rtl="0" eaLnBrk="1" fontAlgn="ctr" latinLnBrk="0" hangingPunct="1"/>
            <a:r>
              <a:rPr lang="ja-JP" altLang="en-US" dirty="0"/>
              <a:t>　　　</a:t>
            </a:r>
            <a:r>
              <a:rPr lang="ja-JP" altLang="ja-JP" dirty="0"/>
              <a:t>口の中やのどがピリピリ、かゆみ、唇や舌が腫れるなど</a:t>
            </a:r>
            <a:r>
              <a:rPr lang="ja-JP" altLang="en-US" dirty="0"/>
              <a:t>口腔内に限局された症状が多いのが特徴です</a:t>
            </a:r>
            <a:r>
              <a:rPr lang="ja-JP" altLang="ja-JP" dirty="0"/>
              <a:t>。</a:t>
            </a:r>
            <a:endParaRPr lang="en-US" altLang="ja-JP" dirty="0"/>
          </a:p>
          <a:p>
            <a:pPr rtl="0" eaLnBrk="1" fontAlgn="ctr" latinLnBrk="0" hangingPunct="1"/>
            <a:r>
              <a:rPr lang="ja-JP" altLang="en-US" dirty="0"/>
              <a:t>　　　しかし、呼吸困難や腹痛じんましんなど、</a:t>
            </a:r>
            <a:r>
              <a:rPr lang="ja-JP" altLang="ja-JP" dirty="0"/>
              <a:t>全身的な症状に進むことがあるので注意</a:t>
            </a:r>
            <a:r>
              <a:rPr lang="ja-JP" altLang="en-US" dirty="0"/>
              <a:t>が必要です</a:t>
            </a:r>
            <a:r>
              <a:rPr lang="ja-JP" altLang="ja-JP" dirty="0"/>
              <a:t>。</a:t>
            </a:r>
            <a:endParaRPr lang="en-US" altLang="ja-JP" dirty="0"/>
          </a:p>
          <a:p>
            <a:pPr rtl="0" eaLnBrk="1" fontAlgn="ctr" latinLnBrk="0" hangingPunct="1"/>
            <a:endParaRPr lang="en-US" altLang="ja-JP" dirty="0"/>
          </a:p>
          <a:p>
            <a:pPr rtl="0" eaLnBrk="1" fontAlgn="ctr" latinLnBrk="0" hangingPunct="1"/>
            <a:r>
              <a:rPr lang="ja-JP" altLang="en-US" dirty="0"/>
              <a:t>　　＜</a:t>
            </a:r>
            <a:r>
              <a:rPr lang="ja-JP" altLang="ja-JP" dirty="0"/>
              <a:t>食物依存性運動誘発アナフィラキシー</a:t>
            </a:r>
            <a:r>
              <a:rPr lang="ja-JP" altLang="en-US" dirty="0"/>
              <a:t>＞</a:t>
            </a:r>
            <a:endParaRPr lang="ja-JP" altLang="ja-JP" dirty="0"/>
          </a:p>
          <a:p>
            <a:pPr rtl="0" eaLnBrk="1" fontAlgn="ctr" latinLnBrk="0" hangingPunct="1"/>
            <a:r>
              <a:rPr lang="ja-JP" altLang="en-US" dirty="0"/>
              <a:t>　　　</a:t>
            </a:r>
            <a:r>
              <a:rPr lang="ja-JP" altLang="ja-JP" dirty="0"/>
              <a:t>食事</a:t>
            </a:r>
            <a:r>
              <a:rPr lang="ja-JP" altLang="en-US" dirty="0"/>
              <a:t>をしたあとに</a:t>
            </a:r>
            <a:r>
              <a:rPr lang="ja-JP" altLang="ja-JP" dirty="0"/>
              <a:t>運動</a:t>
            </a:r>
            <a:r>
              <a:rPr lang="ja-JP" altLang="en-US" dirty="0"/>
              <a:t>をすることで</a:t>
            </a:r>
            <a:r>
              <a:rPr lang="ja-JP" altLang="ja-JP" dirty="0"/>
              <a:t>おこる</a:t>
            </a:r>
            <a:r>
              <a:rPr lang="ja-JP" altLang="en-US" dirty="0"/>
              <a:t>アレルギーです</a:t>
            </a:r>
            <a:r>
              <a:rPr lang="ja-JP" altLang="ja-JP" dirty="0"/>
              <a:t>。</a:t>
            </a:r>
            <a:endParaRPr lang="en-US" altLang="ja-JP" dirty="0"/>
          </a:p>
          <a:p>
            <a:pPr rtl="0" eaLnBrk="1" fontAlgn="ctr" latinLnBrk="0" hangingPunct="1"/>
            <a:r>
              <a:rPr lang="ja-JP" altLang="en-US" dirty="0"/>
              <a:t>　　</a:t>
            </a:r>
            <a:r>
              <a:rPr lang="ja-JP" altLang="ja-JP" dirty="0"/>
              <a:t>☆原因食品を食べただけでは起こらない</a:t>
            </a:r>
            <a:r>
              <a:rPr lang="ja-JP" altLang="en-US" dirty="0"/>
              <a:t>のが特徴です</a:t>
            </a:r>
            <a:r>
              <a:rPr lang="ja-JP" altLang="en-US" dirty="0" smtClean="0"/>
              <a:t>。</a:t>
            </a:r>
            <a:endParaRPr lang="en-US" altLang="ja-JP" dirty="0" smtClean="0"/>
          </a:p>
          <a:p>
            <a:pPr rtl="0" eaLnBrk="1" fontAlgn="ctr" latinLnBrk="0" hangingPunct="1"/>
            <a:r>
              <a:rPr lang="ja-JP" altLang="en-US" dirty="0" smtClean="0"/>
              <a:t>　　　学校</a:t>
            </a:r>
            <a:r>
              <a:rPr lang="ja-JP" altLang="en-US" dirty="0"/>
              <a:t>で初めて症状がおきることもあります。</a:t>
            </a:r>
            <a:endParaRPr lang="en-US" altLang="ja-JP" dirty="0"/>
          </a:p>
          <a:p>
            <a:pPr rtl="0" eaLnBrk="1" fontAlgn="ctr" latinLnBrk="0" hangingPunct="1"/>
            <a:r>
              <a:rPr lang="ja-JP" altLang="en-US" dirty="0"/>
              <a:t>　　　全身に広がるじんましんなどに加え、</a:t>
            </a:r>
            <a:r>
              <a:rPr lang="ja-JP" altLang="ja-JP" dirty="0"/>
              <a:t>高頻度で呼吸困難やショック症状など重篤な状態になる</a:t>
            </a:r>
            <a:r>
              <a:rPr lang="ja-JP" altLang="en-US" dirty="0" smtClean="0"/>
              <a:t>ので</a:t>
            </a:r>
            <a:endParaRPr lang="en-US" altLang="ja-JP" dirty="0" smtClean="0"/>
          </a:p>
          <a:p>
            <a:pPr rtl="0" eaLnBrk="1" fontAlgn="ctr" latinLnBrk="0" hangingPunct="1"/>
            <a:r>
              <a:rPr lang="ja-JP" altLang="en-US" dirty="0" smtClean="0"/>
              <a:t>　　　大人が付き添うなどの緊急対応が</a:t>
            </a:r>
            <a:r>
              <a:rPr lang="ja-JP" altLang="en-US" dirty="0"/>
              <a:t>必要です</a:t>
            </a:r>
            <a:r>
              <a:rPr lang="ja-JP" altLang="ja-JP" dirty="0"/>
              <a:t>。</a:t>
            </a:r>
          </a:p>
          <a:p>
            <a:pPr rtl="0" eaLnBrk="1" fontAlgn="ctr" latinLnBrk="0" hangingPunct="1"/>
            <a:endParaRPr lang="ja-JP" altLang="ja-JP" dirty="0"/>
          </a:p>
          <a:p>
            <a:pPr rtl="0" eaLnBrk="1" fontAlgn="ctr" latinLnBrk="0" hangingPunct="1"/>
            <a:endParaRPr lang="ja-JP" altLang="ja-JP" dirty="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7</a:t>
            </a:fld>
            <a:endParaRPr kumimoji="1" lang="ja-JP" altLang="en-US"/>
          </a:p>
        </p:txBody>
      </p:sp>
    </p:spTree>
    <p:extLst>
      <p:ext uri="{BB962C8B-B14F-4D97-AF65-F5344CB8AC3E}">
        <p14:creationId xmlns:p14="http://schemas.microsoft.com/office/powerpoint/2010/main" val="2857673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ctr" latinLnBrk="0" hangingPunct="1"/>
            <a:r>
              <a:rPr lang="ja-JP" altLang="ja-JP" b="1" dirty="0"/>
              <a:t>　</a:t>
            </a:r>
            <a:endParaRPr lang="en-US" altLang="ja-JP" dirty="0" smtClean="0"/>
          </a:p>
          <a:p>
            <a:r>
              <a:rPr kumimoji="1" lang="ja-JP" altLang="en-US" dirty="0" smtClean="0"/>
              <a:t>まとめるとこのようになります。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t>8</a:t>
            </a:fld>
            <a:endParaRPr kumimoji="1" lang="ja-JP" altLang="en-US"/>
          </a:p>
        </p:txBody>
      </p:sp>
    </p:spTree>
    <p:extLst>
      <p:ext uri="{BB962C8B-B14F-4D97-AF65-F5344CB8AC3E}">
        <p14:creationId xmlns:p14="http://schemas.microsoft.com/office/powerpoint/2010/main" val="1340404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eaLnBrk="1" hangingPunct="1">
              <a:buFont typeface="Arial" charset="0"/>
              <a:buNone/>
            </a:pPr>
            <a:r>
              <a:rPr lang="ja-JP" altLang="en-US" sz="1100" dirty="0" smtClean="0"/>
              <a:t>安全な対応のために必要なことが</a:t>
            </a:r>
            <a:r>
              <a:rPr lang="en-US" altLang="ja-JP" sz="1100" dirty="0" smtClean="0"/>
              <a:t>5</a:t>
            </a:r>
            <a:r>
              <a:rPr lang="ja-JP" altLang="en-US" sz="1100" dirty="0" smtClean="0"/>
              <a:t>つ考えられます。</a:t>
            </a:r>
            <a:endParaRPr lang="en-US" altLang="ja-JP" sz="1100" dirty="0" smtClean="0"/>
          </a:p>
          <a:p>
            <a:pPr marL="0" indent="0" eaLnBrk="1" hangingPunct="1">
              <a:buFont typeface="Arial" charset="0"/>
              <a:buNone/>
            </a:pPr>
            <a:endParaRPr lang="en-US" altLang="ja-JP" sz="1100" dirty="0" smtClean="0"/>
          </a:p>
          <a:p>
            <a:pPr marL="0" indent="0" eaLnBrk="1" hangingPunct="1">
              <a:buFont typeface="Arial" charset="0"/>
              <a:buNone/>
            </a:pPr>
            <a:r>
              <a:rPr lang="en-US" altLang="ja-JP" sz="1100" dirty="0" smtClean="0"/>
              <a:t>1</a:t>
            </a:r>
            <a:r>
              <a:rPr lang="ja-JP" altLang="en-US" sz="1100" dirty="0" smtClean="0"/>
              <a:t>つ目は、</a:t>
            </a:r>
            <a:r>
              <a:rPr lang="ja-JP" altLang="en-US" sz="1200" dirty="0" smtClean="0"/>
              <a:t>児童</a:t>
            </a:r>
            <a:r>
              <a:rPr lang="ja-JP" altLang="en-US" sz="1200" dirty="0" smtClean="0">
                <a:solidFill>
                  <a:srgbClr val="FF0000"/>
                </a:solidFill>
              </a:rPr>
              <a:t>本人の自覚</a:t>
            </a:r>
            <a:r>
              <a:rPr lang="ja-JP" altLang="en-US" sz="1100" dirty="0" smtClean="0">
                <a:solidFill>
                  <a:srgbClr val="FF0000"/>
                </a:solidFill>
              </a:rPr>
              <a:t>です。</a:t>
            </a:r>
            <a:r>
              <a:rPr lang="ja-JP" altLang="en-US" sz="1100" dirty="0" smtClean="0"/>
              <a:t>本人が除去の内容、症状を自覚し、危機意識を高めることが大切です。</a:t>
            </a:r>
            <a:endParaRPr lang="en-US" altLang="ja-JP" sz="1100" dirty="0" smtClean="0"/>
          </a:p>
          <a:p>
            <a:pPr marL="0" indent="0" eaLnBrk="1" hangingPunct="1">
              <a:buFont typeface="Arial" charset="0"/>
              <a:buNone/>
            </a:pPr>
            <a:r>
              <a:rPr lang="en-US" altLang="ja-JP" sz="1100" dirty="0" smtClean="0"/>
              <a:t>2</a:t>
            </a:r>
            <a:r>
              <a:rPr lang="ja-JP" altLang="en-US" sz="1100" dirty="0" smtClean="0"/>
              <a:t>つ目は</a:t>
            </a:r>
            <a:r>
              <a:rPr lang="ja-JP" altLang="en-US" sz="1200" dirty="0" smtClean="0"/>
              <a:t>周囲の</a:t>
            </a:r>
            <a:r>
              <a:rPr lang="ja-JP" altLang="en-US" sz="1200" dirty="0" smtClean="0">
                <a:solidFill>
                  <a:srgbClr val="FF0000"/>
                </a:solidFill>
              </a:rPr>
              <a:t>理解</a:t>
            </a:r>
            <a:r>
              <a:rPr lang="ja-JP" altLang="en-US" sz="1100" dirty="0" smtClean="0">
                <a:solidFill>
                  <a:srgbClr val="FF0000"/>
                </a:solidFill>
              </a:rPr>
              <a:t>です。</a:t>
            </a:r>
            <a:r>
              <a:rPr lang="ja-JP" altLang="en-US" sz="1100" dirty="0" smtClean="0">
                <a:solidFill>
                  <a:schemeClr val="tx1"/>
                </a:solidFill>
              </a:rPr>
              <a:t>クラスの児童がアレルギー対応について知っておくことで間違いに気が付き、事故を防ぐこともあります。</a:t>
            </a:r>
            <a:endParaRPr lang="en-US" altLang="ja-JP" sz="1100" dirty="0" smtClean="0"/>
          </a:p>
          <a:p>
            <a:pPr marL="0" indent="0" eaLnBrk="1" hangingPunct="1">
              <a:buFont typeface="Arial" charset="0"/>
              <a:buNone/>
            </a:pPr>
            <a:r>
              <a:rPr lang="en-US" altLang="ja-JP" sz="1100" dirty="0" smtClean="0">
                <a:solidFill>
                  <a:schemeClr val="tx1"/>
                </a:solidFill>
              </a:rPr>
              <a:t>3</a:t>
            </a:r>
            <a:r>
              <a:rPr lang="ja-JP" altLang="en-US" sz="1100" dirty="0" smtClean="0">
                <a:solidFill>
                  <a:schemeClr val="tx1"/>
                </a:solidFill>
              </a:rPr>
              <a:t>つ目は</a:t>
            </a:r>
            <a:r>
              <a:rPr lang="ja-JP" altLang="en-US" sz="1200" dirty="0" smtClean="0">
                <a:solidFill>
                  <a:srgbClr val="FF0000"/>
                </a:solidFill>
              </a:rPr>
              <a:t>補欠に入る職員</a:t>
            </a:r>
            <a:r>
              <a:rPr lang="ja-JP" altLang="en-US" sz="1200" dirty="0" smtClean="0"/>
              <a:t>は　必ずアレルギー児童の確認をすることです。当日の給食内容と対応について把握しておくことが重要です。　　　　　　　　　　　　　　　　　　　　　　　　　　　　</a:t>
            </a:r>
            <a:r>
              <a:rPr lang="ja-JP" altLang="en-US" dirty="0" smtClean="0"/>
              <a:t>　　　　　　　　　　　　　　　　　　　　　　　　　　　　　　</a:t>
            </a:r>
            <a:endParaRPr lang="en-US" altLang="ja-JP" dirty="0" smtClean="0"/>
          </a:p>
          <a:p>
            <a:pPr marL="0" indent="0" eaLnBrk="1" hangingPunct="1">
              <a:buFont typeface="Arial" charset="0"/>
              <a:buNone/>
            </a:pPr>
            <a:r>
              <a:rPr lang="en-US" altLang="ja-JP" sz="1100" dirty="0" smtClean="0">
                <a:solidFill>
                  <a:schemeClr val="tx1"/>
                </a:solidFill>
              </a:rPr>
              <a:t>4</a:t>
            </a:r>
            <a:r>
              <a:rPr lang="ja-JP" altLang="en-US" sz="1100" dirty="0" smtClean="0">
                <a:solidFill>
                  <a:schemeClr val="tx1"/>
                </a:solidFill>
              </a:rPr>
              <a:t>つ目は</a:t>
            </a:r>
            <a:r>
              <a:rPr lang="ja-JP" altLang="en-US" sz="1200" dirty="0" smtClean="0">
                <a:solidFill>
                  <a:srgbClr val="FF0000"/>
                </a:solidFill>
              </a:rPr>
              <a:t>授業で食べ物を扱うとき</a:t>
            </a:r>
            <a:r>
              <a:rPr lang="ja-JP" altLang="en-US" sz="1200" dirty="0" smtClean="0"/>
              <a:t>は　事前に管理職に確認を得ることです。給食対応以外の食品のアレルギーの有無やアレルギー対応児童の作業工程の確認、食品授受の禁止等について確認・準備をします。</a:t>
            </a:r>
            <a:endParaRPr lang="en-US" altLang="ja-JP" sz="1200" dirty="0" smtClean="0"/>
          </a:p>
          <a:p>
            <a:pPr marL="0" indent="0" eaLnBrk="1" hangingPunct="1">
              <a:buFont typeface="Arial" charset="0"/>
              <a:buNone/>
            </a:pPr>
            <a:r>
              <a:rPr lang="en-US" altLang="ja-JP" sz="1100" dirty="0" smtClean="0"/>
              <a:t>5</a:t>
            </a:r>
            <a:r>
              <a:rPr lang="ja-JP" altLang="en-US" sz="1100" dirty="0" smtClean="0"/>
              <a:t>つ目は</a:t>
            </a:r>
            <a:r>
              <a:rPr lang="ja-JP" altLang="en-US" sz="1200" dirty="0" smtClean="0"/>
              <a:t>保護者との</a:t>
            </a:r>
            <a:r>
              <a:rPr lang="ja-JP" altLang="en-US" sz="1200" dirty="0" smtClean="0">
                <a:solidFill>
                  <a:srgbClr val="FF0000"/>
                </a:solidFill>
              </a:rPr>
              <a:t>面談時</a:t>
            </a:r>
            <a:r>
              <a:rPr lang="ja-JP" altLang="en-US" sz="1200" dirty="0" smtClean="0"/>
              <a:t>は　除去のことだけでなく当番活動についても確認をします。例えば、特に給食・清掃に関係する当番活動の内容について保護者に伝え、事前に確認をしておくことで思わぬ事故を防ぐことに繋がります。</a:t>
            </a:r>
            <a:endParaRPr lang="en-US" altLang="ja-JP" sz="1200" dirty="0" smtClean="0"/>
          </a:p>
        </p:txBody>
      </p:sp>
      <p:sp>
        <p:nvSpPr>
          <p:cNvPr id="4" name="スライド番号プレースホルダー 3"/>
          <p:cNvSpPr>
            <a:spLocks noGrp="1"/>
          </p:cNvSpPr>
          <p:nvPr>
            <p:ph type="sldNum" sz="quarter" idx="10"/>
          </p:nvPr>
        </p:nvSpPr>
        <p:spPr/>
        <p:txBody>
          <a:bodyPr/>
          <a:lstStyle/>
          <a:p>
            <a:fld id="{41DE6AEF-EA13-41F1-8B29-B9793C797E22}" type="slidenum">
              <a:rPr kumimoji="1" lang="ja-JP" altLang="en-US" smtClean="0"/>
              <a:pPr/>
              <a:t>9</a:t>
            </a:fld>
            <a:endParaRPr kumimoji="1" lang="ja-JP" altLang="en-US"/>
          </a:p>
        </p:txBody>
      </p:sp>
    </p:spTree>
    <p:extLst>
      <p:ext uri="{BB962C8B-B14F-4D97-AF65-F5344CB8AC3E}">
        <p14:creationId xmlns:p14="http://schemas.microsoft.com/office/powerpoint/2010/main" val="333525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ja-JP" altLang="en-US" smtClean="0"/>
              <a:t>マスター タイトルの書式設定</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ja-JP" altLang="en-US" smtClean="0"/>
              <a:t>マスター テキストの書式設定</a:t>
            </a:r>
          </a:p>
        </p:txBody>
      </p:sp>
      <p:sp>
        <p:nvSpPr>
          <p:cNvPr id="4" name="Date Placeholder 3"/>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ja-JP" altLang="en-US" smtClean="0"/>
              <a:t>マスター テキストの書式設定</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ja-JP" altLang="en-US" smtClean="0"/>
              <a:t>マスター テキストの書式設定</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ja-JP" altLang="en-US" smtClean="0"/>
              <a:t>マスター タイトルの書式設定</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ja-JP" altLang="en-US" smtClean="0"/>
              <a:t>マスター テキストの書式設定</a:t>
            </a:r>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7B6A849-EABC-46D5-85CE-AC00FA989112}"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ja-JP" altLang="en-US" smtClean="0"/>
              <a:t>アイコンをクリックして図を追加</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6826ED0-B483-4AA2-A45F-85431059E06C}" type="datetimeFigureOut">
              <a:rPr kumimoji="1" lang="ja-JP" altLang="en-US" smtClean="0"/>
              <a:t>2019/1/18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B6A849-EABC-46D5-85CE-AC00FA989112}"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6826ED0-B483-4AA2-A45F-85431059E06C}" type="datetimeFigureOut">
              <a:rPr kumimoji="1" lang="ja-JP" altLang="en-US" smtClean="0"/>
              <a:t>2019/1/18</a:t>
            </a:fld>
            <a:endParaRPr kumimoji="1" lang="ja-JP"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7B6A849-EABC-46D5-85CE-AC00FA989112}"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kumimoji="1"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kumimoji="1"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kumimoji="1"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gakkohoken.jp/books/archives/51"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ww.city.yokohama.lg.jp/kyoiku/kenkyo/kyushoku/allergy.pdf" TargetMode="External"/><Relationship Id="rId4" Type="http://schemas.openxmlformats.org/officeDocument/2006/relationships/hyperlink" Target="http://www.mext.go.jp/a_menu/sports/syokuiku/1355536.ht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solidFill>
                  <a:schemeClr val="tx1"/>
                </a:solidFill>
              </a:rPr>
              <a:t>食物アレルギー研修</a:t>
            </a:r>
            <a:endParaRPr kumimoji="1" lang="ja-JP" altLang="en-US" dirty="0">
              <a:solidFill>
                <a:schemeClr val="tx1"/>
              </a:solidFill>
            </a:endParaRPr>
          </a:p>
        </p:txBody>
      </p:sp>
      <p:sp>
        <p:nvSpPr>
          <p:cNvPr id="3" name="サブタイトル 2"/>
          <p:cNvSpPr>
            <a:spLocks noGrp="1"/>
          </p:cNvSpPr>
          <p:nvPr>
            <p:ph type="subTitle" idx="1"/>
          </p:nvPr>
        </p:nvSpPr>
        <p:spPr/>
        <p:txBody>
          <a:bodyPr/>
          <a:lstStyle/>
          <a:p>
            <a:r>
              <a:rPr kumimoji="1" lang="ja-JP" altLang="en-US" dirty="0" smtClean="0"/>
              <a:t>こど</a:t>
            </a:r>
            <a:r>
              <a:rPr kumimoji="1" lang="ja-JP" altLang="en-US" dirty="0"/>
              <a:t>も</a:t>
            </a:r>
            <a:r>
              <a:rPr kumimoji="1" lang="ja-JP" altLang="en-US" dirty="0" smtClean="0"/>
              <a:t>の</a:t>
            </a:r>
            <a:r>
              <a:rPr kumimoji="1" lang="ja-JP" altLang="en-US" dirty="0"/>
              <a:t>命</a:t>
            </a:r>
            <a:r>
              <a:rPr kumimoji="1" lang="ja-JP" altLang="en-US" dirty="0" smtClean="0"/>
              <a:t>を守るために</a:t>
            </a:r>
            <a:endParaRPr kumimoji="1" lang="ja-JP" altLang="en-US" dirty="0"/>
          </a:p>
        </p:txBody>
      </p:sp>
    </p:spTree>
    <p:extLst>
      <p:ext uri="{BB962C8B-B14F-4D97-AF65-F5344CB8AC3E}">
        <p14:creationId xmlns:p14="http://schemas.microsoft.com/office/powerpoint/2010/main" val="3259012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65760"/>
            <a:ext cx="8424936" cy="734868"/>
          </a:xfrm>
        </p:spPr>
        <p:txBody>
          <a:bodyPr/>
          <a:lstStyle/>
          <a:p>
            <a:r>
              <a:rPr kumimoji="1" lang="ja-JP" altLang="en-US" sz="3600" dirty="0" smtClean="0"/>
              <a:t>校外学習・宿泊学習での事前の確認事項</a:t>
            </a:r>
            <a:endParaRPr kumimoji="1" lang="ja-JP" altLang="en-US" sz="3600" dirty="0"/>
          </a:p>
        </p:txBody>
      </p:sp>
      <p:sp>
        <p:nvSpPr>
          <p:cNvPr id="3" name="コンテンツ プレースホルダー 2"/>
          <p:cNvSpPr>
            <a:spLocks noGrp="1"/>
          </p:cNvSpPr>
          <p:nvPr>
            <p:ph idx="1"/>
          </p:nvPr>
        </p:nvSpPr>
        <p:spPr>
          <a:xfrm>
            <a:off x="611560" y="1100628"/>
            <a:ext cx="8064896" cy="3984556"/>
          </a:xfrm>
        </p:spPr>
        <p:txBody>
          <a:bodyPr>
            <a:normAutofit fontScale="92500"/>
          </a:bodyPr>
          <a:lstStyle/>
          <a:p>
            <a:r>
              <a:rPr kumimoji="1" lang="ja-JP" altLang="en-US" sz="2400" dirty="0" smtClean="0"/>
              <a:t>◆校外学習・宿泊行事の際は、事前調査の結果を同行する全職員に周知する</a:t>
            </a:r>
            <a:endParaRPr kumimoji="1" lang="en-US" altLang="ja-JP" sz="2400" dirty="0" smtClean="0"/>
          </a:p>
          <a:p>
            <a:r>
              <a:rPr kumimoji="1" lang="ja-JP" altLang="en-US" sz="2400" dirty="0" smtClean="0"/>
              <a:t>①対象生徒名</a:t>
            </a:r>
            <a:endParaRPr kumimoji="1" lang="en-US" altLang="ja-JP" sz="2400" dirty="0" smtClean="0"/>
          </a:p>
          <a:p>
            <a:r>
              <a:rPr kumimoji="1" lang="ja-JP" altLang="en-US" sz="2400" dirty="0" smtClean="0"/>
              <a:t>②原因物質</a:t>
            </a:r>
            <a:endParaRPr kumimoji="1" lang="en-US" altLang="ja-JP" sz="2400" dirty="0" smtClean="0"/>
          </a:p>
          <a:p>
            <a:r>
              <a:rPr kumimoji="1" lang="ja-JP" altLang="en-US" sz="2400" dirty="0" smtClean="0"/>
              <a:t>③緊急連絡先、対応の方法</a:t>
            </a:r>
            <a:r>
              <a:rPr kumimoji="1" lang="en-US" altLang="ja-JP" sz="2400" dirty="0" smtClean="0"/>
              <a:t>(</a:t>
            </a:r>
            <a:r>
              <a:rPr kumimoji="1" lang="ja-JP" altLang="en-US" sz="2400" dirty="0" smtClean="0"/>
              <a:t>緊急時搬送病院など</a:t>
            </a:r>
            <a:r>
              <a:rPr kumimoji="1" lang="en-US" altLang="ja-JP" sz="2400" dirty="0" smtClean="0"/>
              <a:t>)</a:t>
            </a:r>
            <a:endParaRPr lang="en-US" altLang="ja-JP" sz="2400" dirty="0" smtClean="0"/>
          </a:p>
          <a:p>
            <a:r>
              <a:rPr kumimoji="1" lang="ja-JP" altLang="en-US" sz="2400" dirty="0" smtClean="0"/>
              <a:t>④事前に宿泊先での食事の内容を確認</a:t>
            </a:r>
            <a:endParaRPr kumimoji="1" lang="en-US" altLang="ja-JP" sz="2400" dirty="0" smtClean="0"/>
          </a:p>
          <a:p>
            <a:r>
              <a:rPr lang="ja-JP" altLang="en-US" sz="2400" dirty="0" smtClean="0"/>
              <a:t>⑤配膳されたもの確認役割など</a:t>
            </a:r>
            <a:endParaRPr kumimoji="1" lang="en-US" altLang="ja-JP" sz="2400" dirty="0" smtClean="0"/>
          </a:p>
          <a:p>
            <a:r>
              <a:rPr lang="ja-JP" altLang="en-US" sz="2400" dirty="0" smtClean="0"/>
              <a:t>また、緊急時の対応についても事前に保護者等と確認をし、対象生</a:t>
            </a:r>
            <a:endParaRPr lang="en-US" altLang="ja-JP" sz="2400" dirty="0" smtClean="0"/>
          </a:p>
          <a:p>
            <a:r>
              <a:rPr lang="ja-JP" altLang="en-US" sz="2400" dirty="0" smtClean="0"/>
              <a:t>徒には持参する、薬</a:t>
            </a:r>
            <a:r>
              <a:rPr kumimoji="1" lang="ja-JP" altLang="en-US" sz="2400" dirty="0" smtClean="0"/>
              <a:t>の種類や飲み方の確認しておく。</a:t>
            </a:r>
            <a:endParaRPr kumimoji="1" lang="en-US" altLang="ja-JP" sz="2400" dirty="0" smtClean="0"/>
          </a:p>
        </p:txBody>
      </p:sp>
    </p:spTree>
    <p:extLst>
      <p:ext uri="{BB962C8B-B14F-4D97-AF65-F5344CB8AC3E}">
        <p14:creationId xmlns:p14="http://schemas.microsoft.com/office/powerpoint/2010/main" val="2935290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365760"/>
            <a:ext cx="8964488" cy="903000"/>
          </a:xfrm>
        </p:spPr>
        <p:txBody>
          <a:bodyPr/>
          <a:lstStyle/>
          <a:p>
            <a:r>
              <a:rPr kumimoji="1" lang="ja-JP" altLang="en-US" sz="4000" dirty="0" smtClean="0"/>
              <a:t>宿泊学習など食事の際に注意すること</a:t>
            </a:r>
            <a:endParaRPr kumimoji="1" lang="ja-JP" altLang="en-US" sz="4000" dirty="0"/>
          </a:p>
        </p:txBody>
      </p:sp>
      <p:sp>
        <p:nvSpPr>
          <p:cNvPr id="3" name="コンテンツ プレースホルダー 2"/>
          <p:cNvSpPr>
            <a:spLocks noGrp="1"/>
          </p:cNvSpPr>
          <p:nvPr>
            <p:ph idx="1"/>
          </p:nvPr>
        </p:nvSpPr>
        <p:spPr>
          <a:xfrm>
            <a:off x="539552" y="1100628"/>
            <a:ext cx="8136904" cy="4272588"/>
          </a:xfrm>
        </p:spPr>
        <p:txBody>
          <a:bodyPr/>
          <a:lstStyle/>
          <a:p>
            <a:endParaRPr lang="en-US" altLang="ja-JP" sz="2400" dirty="0" smtClean="0"/>
          </a:p>
          <a:p>
            <a:r>
              <a:rPr lang="ja-JP" altLang="en-US" sz="2800" dirty="0" smtClean="0"/>
              <a:t>①アレルギー</a:t>
            </a:r>
            <a:r>
              <a:rPr lang="ja-JP" altLang="en-US" sz="2800" dirty="0"/>
              <a:t>対応食の手違い</a:t>
            </a:r>
            <a:endParaRPr lang="en-US" altLang="ja-JP" sz="2800" dirty="0"/>
          </a:p>
          <a:p>
            <a:r>
              <a:rPr lang="ja-JP" altLang="en-US" sz="2800" dirty="0" smtClean="0"/>
              <a:t>②食材</a:t>
            </a:r>
            <a:r>
              <a:rPr lang="ja-JP" altLang="en-US" sz="2800" dirty="0"/>
              <a:t>成分の確認不足</a:t>
            </a:r>
            <a:endParaRPr lang="en-US" altLang="ja-JP" sz="2800" dirty="0"/>
          </a:p>
          <a:p>
            <a:r>
              <a:rPr lang="ja-JP" altLang="en-US" sz="2800" dirty="0" smtClean="0"/>
              <a:t>③配布</a:t>
            </a:r>
            <a:r>
              <a:rPr lang="ja-JP" altLang="en-US" sz="2800" dirty="0"/>
              <a:t>間違い</a:t>
            </a:r>
            <a:endParaRPr lang="en-US" altLang="ja-JP" sz="2800" dirty="0"/>
          </a:p>
          <a:p>
            <a:r>
              <a:rPr lang="ja-JP" altLang="en-US" sz="2800" dirty="0" smtClean="0"/>
              <a:t>④メニュー</a:t>
            </a:r>
            <a:r>
              <a:rPr lang="ja-JP" altLang="en-US" sz="2800" dirty="0"/>
              <a:t>変更時の対応不足</a:t>
            </a:r>
            <a:endParaRPr lang="en-US" altLang="ja-JP" sz="2800" dirty="0"/>
          </a:p>
          <a:p>
            <a:r>
              <a:rPr lang="ja-JP" altLang="en-US" sz="2800" dirty="0" smtClean="0"/>
              <a:t>⑤食事</a:t>
            </a:r>
            <a:r>
              <a:rPr lang="ja-JP" altLang="en-US" sz="2800" dirty="0"/>
              <a:t>の際の座席指定の手違い</a:t>
            </a:r>
            <a:r>
              <a:rPr lang="en-US" altLang="ja-JP" sz="2800" dirty="0"/>
              <a:t>(</a:t>
            </a:r>
            <a:r>
              <a:rPr lang="ja-JP" altLang="en-US" sz="2800" dirty="0"/>
              <a:t>名前の取り違え等</a:t>
            </a:r>
            <a:r>
              <a:rPr lang="en-US" altLang="ja-JP" sz="2800" dirty="0"/>
              <a:t>)</a:t>
            </a:r>
          </a:p>
          <a:p>
            <a:r>
              <a:rPr lang="ja-JP" altLang="en-US" sz="2800" dirty="0" smtClean="0"/>
              <a:t>⑥児童</a:t>
            </a:r>
            <a:r>
              <a:rPr lang="ja-JP" altLang="en-US" sz="2800" dirty="0"/>
              <a:t>生徒の座席の勘違いなど</a:t>
            </a:r>
            <a:endParaRPr lang="en-US" altLang="ja-JP" sz="2800" dirty="0"/>
          </a:p>
          <a:p>
            <a:endParaRPr kumimoji="1" lang="ja-JP" altLang="en-US" dirty="0"/>
          </a:p>
        </p:txBody>
      </p:sp>
    </p:spTree>
    <p:extLst>
      <p:ext uri="{BB962C8B-B14F-4D97-AF65-F5344CB8AC3E}">
        <p14:creationId xmlns:p14="http://schemas.microsoft.com/office/powerpoint/2010/main" val="152573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15616" y="548680"/>
            <a:ext cx="6624736" cy="792088"/>
          </a:xfrm>
        </p:spPr>
        <p:txBody>
          <a:bodyPr/>
          <a:lstStyle/>
          <a:p>
            <a:r>
              <a:rPr kumimoji="1" lang="ja-JP" altLang="en-US" sz="4400" dirty="0" smtClean="0"/>
              <a:t>班別行動時の食事や間食</a:t>
            </a:r>
            <a:endParaRPr kumimoji="1" lang="ja-JP" altLang="en-US" sz="4400" dirty="0"/>
          </a:p>
        </p:txBody>
      </p:sp>
      <p:sp>
        <p:nvSpPr>
          <p:cNvPr id="3" name="コンテンツ プレースホルダー 2"/>
          <p:cNvSpPr>
            <a:spLocks noGrp="1"/>
          </p:cNvSpPr>
          <p:nvPr>
            <p:ph idx="1"/>
          </p:nvPr>
        </p:nvSpPr>
        <p:spPr>
          <a:xfrm>
            <a:off x="683568" y="1772816"/>
            <a:ext cx="8236396" cy="2592288"/>
          </a:xfrm>
        </p:spPr>
        <p:txBody>
          <a:bodyPr>
            <a:normAutofit/>
          </a:bodyPr>
          <a:lstStyle/>
          <a:p>
            <a:r>
              <a:rPr lang="ja-JP" altLang="en-US" sz="3600" dirty="0"/>
              <a:t>①</a:t>
            </a:r>
            <a:r>
              <a:rPr kumimoji="1" lang="ja-JP" altLang="en-US" sz="3600" dirty="0" smtClean="0"/>
              <a:t>自由時間、休憩時間中のおやつ</a:t>
            </a:r>
            <a:endParaRPr kumimoji="1" lang="en-US" altLang="ja-JP" sz="3600" dirty="0" smtClean="0"/>
          </a:p>
          <a:p>
            <a:r>
              <a:rPr lang="ja-JP" altLang="en-US" sz="3600" dirty="0"/>
              <a:t>②</a:t>
            </a:r>
            <a:r>
              <a:rPr lang="ja-JP" altLang="en-US" sz="3600" dirty="0" smtClean="0"/>
              <a:t>見学中の試食など</a:t>
            </a:r>
            <a:endParaRPr lang="en-US" altLang="ja-JP" sz="3600" dirty="0" smtClean="0"/>
          </a:p>
          <a:p>
            <a:endParaRPr kumimoji="1" lang="en-US" altLang="ja-JP" sz="3600" dirty="0"/>
          </a:p>
          <a:p>
            <a:endParaRPr lang="en-US" altLang="ja-JP" sz="2400" dirty="0" smtClean="0"/>
          </a:p>
        </p:txBody>
      </p:sp>
    </p:spTree>
    <p:extLst>
      <p:ext uri="{BB962C8B-B14F-4D97-AF65-F5344CB8AC3E}">
        <p14:creationId xmlns:p14="http://schemas.microsoft.com/office/powerpoint/2010/main" val="2153988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365760"/>
            <a:ext cx="8280920" cy="903000"/>
          </a:xfrm>
        </p:spPr>
        <p:txBody>
          <a:bodyPr/>
          <a:lstStyle/>
          <a:p>
            <a:r>
              <a:rPr kumimoji="1" lang="ja-JP" altLang="en-US" sz="4400" dirty="0" smtClean="0"/>
              <a:t>宿泊に関するヒヤリハット事例</a:t>
            </a:r>
            <a:endParaRPr kumimoji="1" lang="ja-JP" altLang="en-US" sz="4400" dirty="0"/>
          </a:p>
        </p:txBody>
      </p:sp>
      <p:sp>
        <p:nvSpPr>
          <p:cNvPr id="3" name="コンテンツ プレースホルダー 2"/>
          <p:cNvSpPr>
            <a:spLocks noGrp="1"/>
          </p:cNvSpPr>
          <p:nvPr>
            <p:ph idx="1"/>
          </p:nvPr>
        </p:nvSpPr>
        <p:spPr>
          <a:xfrm>
            <a:off x="683568" y="1556792"/>
            <a:ext cx="7687376" cy="2880320"/>
          </a:xfrm>
          <a:ln>
            <a:solidFill>
              <a:schemeClr val="bg1"/>
            </a:solidFill>
          </a:ln>
        </p:spPr>
        <p:style>
          <a:lnRef idx="2">
            <a:schemeClr val="dk1"/>
          </a:lnRef>
          <a:fillRef idx="1">
            <a:schemeClr val="lt1"/>
          </a:fillRef>
          <a:effectRef idx="0">
            <a:schemeClr val="dk1"/>
          </a:effectRef>
          <a:fontRef idx="minor">
            <a:schemeClr val="dk1"/>
          </a:fontRef>
        </p:style>
        <p:txBody>
          <a:bodyPr>
            <a:noAutofit/>
          </a:bodyPr>
          <a:lstStyle/>
          <a:p>
            <a:r>
              <a:rPr kumimoji="1" lang="ja-JP" altLang="en-US" sz="4400" dirty="0" smtClean="0">
                <a:solidFill>
                  <a:srgbClr val="0070C0"/>
                </a:solidFill>
              </a:rPr>
              <a:t>宿泊施設の食事で・・・</a:t>
            </a:r>
            <a:endParaRPr kumimoji="1" lang="en-US" altLang="ja-JP" sz="4400" dirty="0" smtClean="0">
              <a:solidFill>
                <a:srgbClr val="0070C0"/>
              </a:solidFill>
            </a:endParaRPr>
          </a:p>
          <a:p>
            <a:endParaRPr kumimoji="1" lang="en-US" altLang="ja-JP" sz="4400" dirty="0" smtClean="0">
              <a:solidFill>
                <a:srgbClr val="0070C0"/>
              </a:solidFill>
            </a:endParaRPr>
          </a:p>
          <a:p>
            <a:r>
              <a:rPr kumimoji="1" lang="ja-JP" altLang="en-US" sz="4400" dirty="0" smtClean="0">
                <a:solidFill>
                  <a:srgbClr val="0070C0"/>
                </a:solidFill>
              </a:rPr>
              <a:t>修学旅行での班別行動で・・・</a:t>
            </a:r>
            <a:r>
              <a:rPr kumimoji="1" lang="ja-JP" altLang="en-US" sz="4400" dirty="0" smtClean="0"/>
              <a:t>　　</a:t>
            </a:r>
            <a:endParaRPr kumimoji="1" lang="en-US" altLang="ja-JP" sz="4400" dirty="0" smtClean="0"/>
          </a:p>
        </p:txBody>
      </p:sp>
      <p:sp>
        <p:nvSpPr>
          <p:cNvPr id="5" name="正方形/長方形 4"/>
          <p:cNvSpPr/>
          <p:nvPr/>
        </p:nvSpPr>
        <p:spPr>
          <a:xfrm>
            <a:off x="683568" y="1556792"/>
            <a:ext cx="7687376" cy="28803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56864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その他の日常での場面</a:t>
            </a:r>
            <a:endParaRPr kumimoji="1" lang="ja-JP" altLang="en-US" sz="4000" dirty="0"/>
          </a:p>
        </p:txBody>
      </p:sp>
      <p:sp>
        <p:nvSpPr>
          <p:cNvPr id="3" name="コンテンツ プレースホルダー 2"/>
          <p:cNvSpPr>
            <a:spLocks noGrp="1"/>
          </p:cNvSpPr>
          <p:nvPr>
            <p:ph idx="1"/>
          </p:nvPr>
        </p:nvSpPr>
        <p:spPr>
          <a:xfrm>
            <a:off x="179512" y="1268760"/>
            <a:ext cx="8640960" cy="3479703"/>
          </a:xfrm>
        </p:spPr>
        <p:txBody>
          <a:bodyPr>
            <a:normAutofit/>
          </a:bodyPr>
          <a:lstStyle/>
          <a:p>
            <a:r>
              <a:rPr kumimoji="1" lang="ja-JP" altLang="en-US" sz="2400" dirty="0" smtClean="0"/>
              <a:t>①家庭科・理科・総合の時間などで</a:t>
            </a:r>
            <a:r>
              <a:rPr kumimoji="1" lang="ja-JP" altLang="en-US" sz="2400" dirty="0" smtClean="0"/>
              <a:t>食べ物</a:t>
            </a:r>
            <a:r>
              <a:rPr kumimoji="1" lang="ja-JP" altLang="en-US" sz="2400" dirty="0" smtClean="0"/>
              <a:t>を扱う場合</a:t>
            </a:r>
            <a:endParaRPr kumimoji="1" lang="en-US" altLang="ja-JP" sz="2400" dirty="0" smtClean="0"/>
          </a:p>
          <a:p>
            <a:r>
              <a:rPr lang="ja-JP" altLang="en-US" sz="2400" dirty="0" smtClean="0"/>
              <a:t>②職場体験時の食事や間食など</a:t>
            </a:r>
            <a:endParaRPr lang="en-US" altLang="ja-JP" sz="2400" dirty="0" smtClean="0"/>
          </a:p>
          <a:p>
            <a:r>
              <a:rPr kumimoji="1" lang="ja-JP" altLang="en-US" sz="2400" dirty="0" smtClean="0"/>
              <a:t>③クラブ活動</a:t>
            </a:r>
            <a:r>
              <a:rPr kumimoji="1" lang="en-US" altLang="ja-JP" sz="2400" dirty="0" smtClean="0"/>
              <a:t>(</a:t>
            </a:r>
            <a:r>
              <a:rPr kumimoji="1" lang="ja-JP" altLang="en-US" sz="2400" dirty="0" smtClean="0"/>
              <a:t>料理クラブなど</a:t>
            </a:r>
            <a:r>
              <a:rPr kumimoji="1" lang="en-US" altLang="ja-JP" sz="2400" dirty="0" smtClean="0"/>
              <a:t>)</a:t>
            </a:r>
          </a:p>
          <a:p>
            <a:r>
              <a:rPr lang="ja-JP" altLang="en-US" sz="2400" dirty="0" smtClean="0"/>
              <a:t>④周年行事、学校行事のお祭り、ＰＴＡ行事等で</a:t>
            </a:r>
            <a:r>
              <a:rPr lang="ja-JP" altLang="en-US" sz="2400" dirty="0" smtClean="0"/>
              <a:t>食べ物</a:t>
            </a:r>
            <a:r>
              <a:rPr lang="ja-JP" altLang="en-US" sz="2400" dirty="0" smtClean="0"/>
              <a:t>を扱う場合</a:t>
            </a:r>
            <a:endParaRPr lang="en-US" altLang="ja-JP" sz="2400" dirty="0" smtClean="0"/>
          </a:p>
          <a:p>
            <a:r>
              <a:rPr kumimoji="1" lang="ja-JP" altLang="en-US" sz="2400" dirty="0" smtClean="0"/>
              <a:t>⑤登校直後、</a:t>
            </a:r>
            <a:r>
              <a:rPr lang="ja-JP" altLang="en-US" sz="2400" dirty="0" smtClean="0"/>
              <a:t>昼食後の運動時</a:t>
            </a:r>
            <a:r>
              <a:rPr kumimoji="1" lang="ja-JP" altLang="en-US" sz="2400" dirty="0" smtClean="0"/>
              <a:t>など</a:t>
            </a:r>
            <a:endParaRPr kumimoji="1" lang="ja-JP" altLang="en-US" sz="2400" dirty="0"/>
          </a:p>
        </p:txBody>
      </p:sp>
    </p:spTree>
    <p:extLst>
      <p:ext uri="{BB962C8B-B14F-4D97-AF65-F5344CB8AC3E}">
        <p14:creationId xmlns:p14="http://schemas.microsoft.com/office/powerpoint/2010/main" val="20224210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365760"/>
            <a:ext cx="8424936" cy="975008"/>
          </a:xfrm>
        </p:spPr>
        <p:txBody>
          <a:bodyPr/>
          <a:lstStyle/>
          <a:p>
            <a:r>
              <a:rPr lang="ja-JP" altLang="en-US" sz="4400" dirty="0" smtClean="0"/>
              <a:t>日常生活で</a:t>
            </a:r>
            <a:r>
              <a:rPr kumimoji="1" lang="ja-JP" altLang="en-US" sz="4400" dirty="0" smtClean="0"/>
              <a:t>のヒヤリハット事例</a:t>
            </a:r>
            <a:endParaRPr kumimoji="1" lang="ja-JP" altLang="en-US" sz="4400" dirty="0"/>
          </a:p>
        </p:txBody>
      </p:sp>
      <p:sp>
        <p:nvSpPr>
          <p:cNvPr id="3" name="コンテンツ プレースホルダー 2"/>
          <p:cNvSpPr>
            <a:spLocks noGrp="1"/>
          </p:cNvSpPr>
          <p:nvPr>
            <p:ph idx="1"/>
          </p:nvPr>
        </p:nvSpPr>
        <p:spPr>
          <a:xfrm>
            <a:off x="822960" y="914400"/>
            <a:ext cx="7520940" cy="2586608"/>
          </a:xfrm>
        </p:spPr>
        <p:txBody>
          <a:bodyPr>
            <a:normAutofit lnSpcReduction="10000"/>
          </a:bodyPr>
          <a:lstStyle/>
          <a:p>
            <a:r>
              <a:rPr lang="ja-JP" altLang="en-US" sz="3600" dirty="0" smtClean="0">
                <a:solidFill>
                  <a:srgbClr val="0070C0"/>
                </a:solidFill>
              </a:rPr>
              <a:t>  </a:t>
            </a:r>
            <a:endParaRPr lang="en-US" altLang="ja-JP" sz="3600" dirty="0" smtClean="0">
              <a:solidFill>
                <a:srgbClr val="0070C0"/>
              </a:solidFill>
            </a:endParaRPr>
          </a:p>
          <a:p>
            <a:r>
              <a:rPr lang="ja-JP" altLang="en-US" sz="3600" dirty="0" smtClean="0">
                <a:solidFill>
                  <a:srgbClr val="0070C0"/>
                </a:solidFill>
              </a:rPr>
              <a:t>家から持参したお弁当に・・・</a:t>
            </a:r>
            <a:endParaRPr lang="en-US" altLang="ja-JP" sz="3600" dirty="0">
              <a:solidFill>
                <a:srgbClr val="0070C0"/>
              </a:solidFill>
            </a:endParaRPr>
          </a:p>
          <a:p>
            <a:r>
              <a:rPr kumimoji="1" lang="ja-JP" altLang="en-US" sz="3600" dirty="0" smtClean="0">
                <a:solidFill>
                  <a:srgbClr val="0070C0"/>
                </a:solidFill>
              </a:rPr>
              <a:t>他の生徒と一緒の調理器具で・・・</a:t>
            </a:r>
            <a:endParaRPr kumimoji="1" lang="en-US" altLang="ja-JP" sz="3600" dirty="0" smtClean="0">
              <a:solidFill>
                <a:srgbClr val="0070C0"/>
              </a:solidFill>
            </a:endParaRPr>
          </a:p>
          <a:p>
            <a:r>
              <a:rPr lang="ja-JP" altLang="en-US" sz="3600" dirty="0" smtClean="0">
                <a:solidFill>
                  <a:srgbClr val="0070C0"/>
                </a:solidFill>
              </a:rPr>
              <a:t>おみやげのクッキーは・・・</a:t>
            </a:r>
            <a:endParaRPr kumimoji="1" lang="en-US" altLang="ja-JP" sz="3600" dirty="0" smtClean="0">
              <a:solidFill>
                <a:srgbClr val="0070C0"/>
              </a:solidFill>
            </a:endParaRPr>
          </a:p>
          <a:p>
            <a:endParaRPr kumimoji="1" lang="en-US" altLang="ja-JP" sz="3600" dirty="0" smtClean="0"/>
          </a:p>
          <a:p>
            <a:endParaRPr kumimoji="1" lang="ja-JP" altLang="en-US" dirty="0"/>
          </a:p>
        </p:txBody>
      </p:sp>
    </p:spTree>
    <p:extLst>
      <p:ext uri="{BB962C8B-B14F-4D97-AF65-F5344CB8AC3E}">
        <p14:creationId xmlns:p14="http://schemas.microsoft.com/office/powerpoint/2010/main" val="3525383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22960" y="1100628"/>
            <a:ext cx="7853496" cy="5352708"/>
          </a:xfrm>
        </p:spPr>
        <p:txBody>
          <a:bodyPr>
            <a:normAutofit/>
          </a:bodyPr>
          <a:lstStyle/>
          <a:p>
            <a:r>
              <a:rPr lang="ja-JP" altLang="en-US" dirty="0">
                <a:latin typeface="+mn-ea"/>
              </a:rPr>
              <a:t>・学校における食物アレルギー対応　　</a:t>
            </a:r>
            <a:endParaRPr lang="en-US" altLang="ja-JP" dirty="0">
              <a:latin typeface="+mn-ea"/>
            </a:endParaRPr>
          </a:p>
          <a:p>
            <a:r>
              <a:rPr lang="ja-JP" altLang="en-US" dirty="0">
                <a:latin typeface="+mn-ea"/>
              </a:rPr>
              <a:t>　ヒヤリハット・ヒント事例集</a:t>
            </a:r>
            <a:r>
              <a:rPr lang="en-US" altLang="ja-JP" dirty="0">
                <a:latin typeface="+mn-ea"/>
              </a:rPr>
              <a:t>(</a:t>
            </a:r>
            <a:r>
              <a:rPr lang="ja-JP" altLang="en-US" dirty="0">
                <a:latin typeface="+mn-ea"/>
              </a:rPr>
              <a:t>平成</a:t>
            </a:r>
            <a:r>
              <a:rPr lang="en-US" altLang="ja-JP" dirty="0">
                <a:latin typeface="+mn-ea"/>
              </a:rPr>
              <a:t>29</a:t>
            </a:r>
            <a:r>
              <a:rPr lang="ja-JP" altLang="en-US" dirty="0">
                <a:latin typeface="+mn-ea"/>
              </a:rPr>
              <a:t>年３月改訂</a:t>
            </a:r>
            <a:r>
              <a:rPr lang="en-US" altLang="ja-JP" dirty="0">
                <a:latin typeface="+mn-ea"/>
              </a:rPr>
              <a:t>)</a:t>
            </a:r>
          </a:p>
          <a:p>
            <a:r>
              <a:rPr lang="ja-JP" altLang="en-US" dirty="0">
                <a:latin typeface="+mn-ea"/>
              </a:rPr>
              <a:t>東京都教育庁地域教育支援部義務教育課</a:t>
            </a:r>
            <a:endParaRPr lang="en-US" altLang="ja-JP" dirty="0">
              <a:latin typeface="+mn-ea"/>
            </a:endParaRPr>
          </a:p>
          <a:p>
            <a:r>
              <a:rPr lang="en-US" altLang="ja-JP" u="sng" dirty="0">
                <a:latin typeface="+mn-ea"/>
              </a:rPr>
              <a:t>http://www.kyoiku.metro.tokyo.jp/school/content/meal/allergy_case.html</a:t>
            </a:r>
          </a:p>
          <a:p>
            <a:r>
              <a:rPr lang="ja-JP" altLang="en-US" dirty="0">
                <a:latin typeface="+mn-ea"/>
              </a:rPr>
              <a:t>　　　　　　　　　　　　　　　　　　　　　　　　　　　　　　　　　　　　　　　</a:t>
            </a:r>
            <a:r>
              <a:rPr lang="en-US" altLang="ja-JP" dirty="0">
                <a:latin typeface="+mn-ea"/>
              </a:rPr>
              <a:t>(</a:t>
            </a:r>
            <a:r>
              <a:rPr lang="ja-JP" altLang="en-US" dirty="0">
                <a:latin typeface="+mn-ea"/>
              </a:rPr>
              <a:t>参照</a:t>
            </a:r>
            <a:r>
              <a:rPr lang="en-US" altLang="ja-JP" dirty="0">
                <a:latin typeface="+mn-ea"/>
              </a:rPr>
              <a:t>2019.1.18)</a:t>
            </a:r>
            <a:endParaRPr lang="ja-JP" altLang="en-US" dirty="0">
              <a:latin typeface="+mn-ea"/>
            </a:endParaRPr>
          </a:p>
          <a:p>
            <a:r>
              <a:rPr lang="ja-JP" altLang="en-US" dirty="0">
                <a:latin typeface="+mn-ea"/>
              </a:rPr>
              <a:t>・学校のアレルギー疾患に関する取り組みガイドライン　　　日本学校保健会</a:t>
            </a:r>
            <a:endParaRPr lang="en-US" altLang="ja-JP" dirty="0">
              <a:latin typeface="+mn-ea"/>
            </a:endParaRPr>
          </a:p>
          <a:p>
            <a:r>
              <a:rPr lang="en-US" altLang="ja-JP" dirty="0">
                <a:latin typeface="+mn-ea"/>
                <a:hlinkClick r:id="rId3"/>
              </a:rPr>
              <a:t>https://www.gakkohoken.jp/books/archives/51</a:t>
            </a:r>
            <a:r>
              <a:rPr lang="ja-JP" altLang="en-US" dirty="0">
                <a:latin typeface="+mn-ea"/>
              </a:rPr>
              <a:t>　</a:t>
            </a:r>
            <a:r>
              <a:rPr lang="en-US" altLang="ja-JP" dirty="0">
                <a:latin typeface="+mn-ea"/>
              </a:rPr>
              <a:t>(</a:t>
            </a:r>
            <a:r>
              <a:rPr lang="ja-JP" altLang="en-US" dirty="0">
                <a:latin typeface="+mn-ea"/>
              </a:rPr>
              <a:t>参照</a:t>
            </a:r>
            <a:r>
              <a:rPr lang="en-US" altLang="ja-JP" dirty="0">
                <a:latin typeface="+mn-ea"/>
              </a:rPr>
              <a:t>2019.1.18)</a:t>
            </a:r>
          </a:p>
          <a:p>
            <a:endParaRPr lang="en-US" altLang="ja-JP" dirty="0">
              <a:latin typeface="+mn-ea"/>
            </a:endParaRPr>
          </a:p>
          <a:p>
            <a:r>
              <a:rPr lang="ja-JP" altLang="en-US" dirty="0">
                <a:latin typeface="+mn-ea"/>
              </a:rPr>
              <a:t>・学校給食における食物アレルギー対応指針（平成</a:t>
            </a:r>
            <a:r>
              <a:rPr lang="en-US" altLang="ja-JP" dirty="0">
                <a:latin typeface="+mn-ea"/>
              </a:rPr>
              <a:t>27</a:t>
            </a:r>
            <a:r>
              <a:rPr lang="ja-JP" altLang="en-US" dirty="0">
                <a:latin typeface="+mn-ea"/>
              </a:rPr>
              <a:t>年</a:t>
            </a:r>
            <a:r>
              <a:rPr lang="en-US" altLang="ja-JP" dirty="0">
                <a:latin typeface="+mn-ea"/>
              </a:rPr>
              <a:t>3</a:t>
            </a:r>
            <a:r>
              <a:rPr lang="ja-JP" altLang="en-US" dirty="0">
                <a:latin typeface="+mn-ea"/>
              </a:rPr>
              <a:t>月）　　文部科学省</a:t>
            </a:r>
            <a:endParaRPr lang="en-US" altLang="ja-JP" dirty="0">
              <a:latin typeface="+mn-ea"/>
            </a:endParaRPr>
          </a:p>
          <a:p>
            <a:r>
              <a:rPr lang="en-US" altLang="ja-JP" dirty="0">
                <a:latin typeface="+mn-ea"/>
                <a:hlinkClick r:id="rId4"/>
              </a:rPr>
              <a:t>http://www.mext.go.jp/a_menu/sports/syokuiku/1355536.htm</a:t>
            </a:r>
            <a:r>
              <a:rPr lang="ja-JP" altLang="en-US" dirty="0">
                <a:latin typeface="+mn-ea"/>
              </a:rPr>
              <a:t>　（参照</a:t>
            </a:r>
            <a:r>
              <a:rPr lang="en-US" altLang="ja-JP" dirty="0">
                <a:latin typeface="+mn-ea"/>
              </a:rPr>
              <a:t>2019.1.18</a:t>
            </a:r>
            <a:r>
              <a:rPr lang="ja-JP" altLang="en-US" dirty="0">
                <a:latin typeface="+mn-ea"/>
              </a:rPr>
              <a:t>）</a:t>
            </a:r>
            <a:endParaRPr lang="en-US" altLang="ja-JP" dirty="0">
              <a:latin typeface="+mn-ea"/>
            </a:endParaRPr>
          </a:p>
          <a:p>
            <a:endParaRPr lang="en-US" altLang="ja-JP" dirty="0">
              <a:latin typeface="+mn-ea"/>
            </a:endParaRPr>
          </a:p>
          <a:p>
            <a:r>
              <a:rPr lang="ja-JP" altLang="en-US" dirty="0">
                <a:latin typeface="+mn-ea"/>
              </a:rPr>
              <a:t>・アレルギー疾患の児童生徒対応マニュアル（平成</a:t>
            </a:r>
            <a:r>
              <a:rPr lang="en-US" altLang="ja-JP" dirty="0">
                <a:latin typeface="+mn-ea"/>
              </a:rPr>
              <a:t>23</a:t>
            </a:r>
            <a:r>
              <a:rPr lang="ja-JP" altLang="en-US" dirty="0">
                <a:latin typeface="+mn-ea"/>
              </a:rPr>
              <a:t>年</a:t>
            </a:r>
            <a:r>
              <a:rPr lang="en-US" altLang="ja-JP" dirty="0">
                <a:latin typeface="+mn-ea"/>
              </a:rPr>
              <a:t>6</a:t>
            </a:r>
            <a:r>
              <a:rPr lang="ja-JP" altLang="en-US" dirty="0">
                <a:latin typeface="+mn-ea"/>
              </a:rPr>
              <a:t>月施行　　平成</a:t>
            </a:r>
            <a:r>
              <a:rPr lang="en-US" altLang="ja-JP" dirty="0">
                <a:latin typeface="+mn-ea"/>
              </a:rPr>
              <a:t>28</a:t>
            </a:r>
            <a:r>
              <a:rPr lang="ja-JP" altLang="en-US" dirty="0">
                <a:latin typeface="+mn-ea"/>
              </a:rPr>
              <a:t>年</a:t>
            </a:r>
            <a:r>
              <a:rPr lang="en-US" altLang="ja-JP" dirty="0">
                <a:latin typeface="+mn-ea"/>
              </a:rPr>
              <a:t>3</a:t>
            </a:r>
            <a:r>
              <a:rPr lang="ja-JP" altLang="en-US" dirty="0">
                <a:latin typeface="+mn-ea"/>
              </a:rPr>
              <a:t>月改訂）　　　　　横浜市教育委員会</a:t>
            </a:r>
            <a:endParaRPr lang="en-US" altLang="ja-JP" dirty="0">
              <a:latin typeface="+mn-ea"/>
            </a:endParaRPr>
          </a:p>
          <a:p>
            <a:r>
              <a:rPr lang="en-US" altLang="ja-JP" u="sng" dirty="0">
                <a:latin typeface="+mn-ea"/>
                <a:hlinkClick r:id="rId5"/>
              </a:rPr>
              <a:t>http://www.city.yokohama.lg.jp/kyoiku/kenkyo/kyushoku/allergy.pdf</a:t>
            </a:r>
            <a:r>
              <a:rPr lang="ja-JP" altLang="en-US" u="sng" dirty="0">
                <a:latin typeface="+mn-ea"/>
              </a:rPr>
              <a:t>　</a:t>
            </a:r>
            <a:endParaRPr lang="en-US" altLang="ja-JP" u="sng" dirty="0">
              <a:latin typeface="+mn-ea"/>
            </a:endParaRPr>
          </a:p>
          <a:p>
            <a:r>
              <a:rPr lang="ja-JP" altLang="en-US" dirty="0">
                <a:latin typeface="+mn-ea"/>
              </a:rPr>
              <a:t>　　　　　　　　　　　　　　　　　　　　　　　　　　　　　　　　　　　　　　　　（参照</a:t>
            </a:r>
            <a:r>
              <a:rPr lang="en-US" altLang="ja-JP" dirty="0">
                <a:latin typeface="+mn-ea"/>
              </a:rPr>
              <a:t>2019.1.18</a:t>
            </a:r>
            <a:r>
              <a:rPr lang="ja-JP" altLang="en-US" dirty="0">
                <a:latin typeface="+mn-ea"/>
              </a:rPr>
              <a:t>）</a:t>
            </a:r>
            <a:endParaRPr lang="en-US" altLang="ja-JP" dirty="0">
              <a:latin typeface="+mn-ea"/>
            </a:endParaRPr>
          </a:p>
          <a:p>
            <a:endParaRPr lang="ja-JP" altLang="en-US" dirty="0"/>
          </a:p>
        </p:txBody>
      </p:sp>
      <p:sp>
        <p:nvSpPr>
          <p:cNvPr id="4" name="タイトル 1"/>
          <p:cNvSpPr>
            <a:spLocks noGrp="1"/>
          </p:cNvSpPr>
          <p:nvPr>
            <p:ph type="title"/>
          </p:nvPr>
        </p:nvSpPr>
        <p:spPr/>
        <p:txBody>
          <a:bodyPr/>
          <a:lstStyle/>
          <a:p>
            <a:pPr algn="ctr"/>
            <a:r>
              <a:rPr kumimoji="1" lang="ja-JP" altLang="en-US" sz="4800" dirty="0" smtClean="0"/>
              <a:t>参考資料</a:t>
            </a:r>
            <a:endParaRPr kumimoji="1" lang="ja-JP" altLang="en-US" sz="4800" dirty="0"/>
          </a:p>
        </p:txBody>
      </p:sp>
    </p:spTree>
    <p:extLst>
      <p:ext uri="{BB962C8B-B14F-4D97-AF65-F5344CB8AC3E}">
        <p14:creationId xmlns:p14="http://schemas.microsoft.com/office/powerpoint/2010/main" val="402214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60375"/>
            <a:ext cx="8229600" cy="965200"/>
          </a:xfrm>
        </p:spPr>
        <p:txBody>
          <a:bodyPr rtlCol="0">
            <a:normAutofit fontScale="90000"/>
          </a:bodyPr>
          <a:lstStyle/>
          <a:p>
            <a:pPr algn="l" eaLnBrk="1" fontAlgn="auto" hangingPunct="1">
              <a:spcAft>
                <a:spcPts val="0"/>
              </a:spcAft>
              <a:defRPr/>
            </a:pPr>
            <a:r>
              <a:rPr lang="en-US" altLang="ja-JP" dirty="0" smtClean="0">
                <a:latin typeface="HGP創英角ﾎﾟｯﾌﾟ体" pitchFamily="50" charset="-128"/>
                <a:ea typeface="HGP創英角ﾎﾟｯﾌﾟ体" pitchFamily="50" charset="-128"/>
              </a:rPr>
              <a:t>Q</a:t>
            </a:r>
            <a:r>
              <a:rPr lang="ja-JP" altLang="en-US" dirty="0" smtClean="0">
                <a:latin typeface="HGP創英角ﾎﾟｯﾌﾟ体" pitchFamily="50" charset="-128"/>
                <a:ea typeface="HGP創英角ﾎﾟｯﾌﾟ体" pitchFamily="50" charset="-128"/>
              </a:rPr>
              <a:t>：</a:t>
            </a:r>
            <a:r>
              <a:rPr lang="ja-JP" altLang="en-US" sz="3600" dirty="0" smtClean="0">
                <a:latin typeface="HGP創英角ﾎﾟｯﾌﾟ体" pitchFamily="50" charset="-128"/>
                <a:ea typeface="HGP創英角ﾎﾟｯﾌﾟ体" pitchFamily="50" charset="-128"/>
              </a:rPr>
              <a:t>食物アレルギーのアレルゲン、ベスト３は？</a:t>
            </a:r>
            <a:r>
              <a:rPr lang="en-US" altLang="ja-JP" sz="3600" dirty="0">
                <a:latin typeface="HGP創英角ﾎﾟｯﾌﾟ体" pitchFamily="50" charset="-128"/>
                <a:ea typeface="HGP創英角ﾎﾟｯﾌﾟ体" pitchFamily="50" charset="-128"/>
              </a:rPr>
              <a:t/>
            </a:r>
            <a:br>
              <a:rPr lang="en-US" altLang="ja-JP" sz="3600" dirty="0">
                <a:latin typeface="HGP創英角ﾎﾟｯﾌﾟ体" pitchFamily="50" charset="-128"/>
                <a:ea typeface="HGP創英角ﾎﾟｯﾌﾟ体" pitchFamily="50" charset="-128"/>
              </a:rPr>
            </a:br>
            <a:r>
              <a:rPr lang="ja-JP" altLang="en-US" sz="3600" dirty="0" smtClean="0">
                <a:latin typeface="HGP創英角ﾎﾟｯﾌﾟ体" pitchFamily="50" charset="-128"/>
                <a:ea typeface="HGP創英角ﾎﾟｯﾌﾟ体" pitchFamily="50" charset="-128"/>
              </a:rPr>
              <a:t>　　</a:t>
            </a:r>
          </a:p>
        </p:txBody>
      </p:sp>
      <p:pic>
        <p:nvPicPr>
          <p:cNvPr id="6147" name="Picture 2" descr="C:\Users\横浜市立茅ヶ崎東小学校\Pictures\ControlCenter4\Scan\CCI2015071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986759"/>
            <a:ext cx="8496300" cy="514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角丸四角形 4"/>
          <p:cNvSpPr/>
          <p:nvPr/>
        </p:nvSpPr>
        <p:spPr>
          <a:xfrm>
            <a:off x="625497" y="5983379"/>
            <a:ext cx="7712283" cy="693547"/>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400" dirty="0">
                <a:solidFill>
                  <a:schemeClr val="tx1"/>
                </a:solidFill>
                <a:latin typeface="HGP創英角ﾎﾟｯﾌﾟ体" pitchFamily="50" charset="-128"/>
                <a:ea typeface="HGP創英角ﾎﾟｯﾌﾟ体" pitchFamily="50" charset="-128"/>
              </a:rPr>
              <a:t>経口だけでなく触れただけで症状が出る時もある</a:t>
            </a:r>
          </a:p>
        </p:txBody>
      </p:sp>
      <p:sp>
        <p:nvSpPr>
          <p:cNvPr id="3" name="円/楕円 2"/>
          <p:cNvSpPr/>
          <p:nvPr/>
        </p:nvSpPr>
        <p:spPr>
          <a:xfrm>
            <a:off x="6660232" y="2745195"/>
            <a:ext cx="1080120" cy="939666"/>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8" name="円/楕円 7"/>
          <p:cNvSpPr/>
          <p:nvPr/>
        </p:nvSpPr>
        <p:spPr>
          <a:xfrm>
            <a:off x="5292080" y="4455616"/>
            <a:ext cx="792162" cy="879760"/>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円/楕円 8"/>
          <p:cNvSpPr/>
          <p:nvPr/>
        </p:nvSpPr>
        <p:spPr>
          <a:xfrm>
            <a:off x="6084242" y="4276162"/>
            <a:ext cx="948431" cy="874302"/>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2627536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500"/>
                                        <p:tgtEl>
                                          <p:spTgt spid="61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2960" y="365760"/>
            <a:ext cx="7520940" cy="1263040"/>
          </a:xfrm>
        </p:spPr>
        <p:txBody>
          <a:bodyPr/>
          <a:lstStyle/>
          <a:p>
            <a:pPr algn="ctr"/>
            <a:r>
              <a:rPr kumimoji="1" lang="ja-JP" altLang="en-US" sz="4000" dirty="0" smtClean="0"/>
              <a:t>横浜市の基準献立作成における</a:t>
            </a:r>
            <a:r>
              <a:rPr kumimoji="1" lang="en-US" altLang="ja-JP" sz="4000" dirty="0" smtClean="0"/>
              <a:t/>
            </a:r>
            <a:br>
              <a:rPr kumimoji="1" lang="en-US" altLang="ja-JP" sz="4000" dirty="0" smtClean="0"/>
            </a:br>
            <a:r>
              <a:rPr kumimoji="1" lang="ja-JP" altLang="en-US" sz="4000" dirty="0" smtClean="0"/>
              <a:t>食物アレルギー対応</a:t>
            </a:r>
            <a:endParaRPr kumimoji="1" lang="ja-JP" altLang="en-US" sz="4000" dirty="0"/>
          </a:p>
        </p:txBody>
      </p:sp>
      <p:sp>
        <p:nvSpPr>
          <p:cNvPr id="3" name="コンテンツ プレースホルダー 2"/>
          <p:cNvSpPr>
            <a:spLocks noGrp="1"/>
          </p:cNvSpPr>
          <p:nvPr>
            <p:ph idx="1"/>
          </p:nvPr>
        </p:nvSpPr>
        <p:spPr>
          <a:xfrm>
            <a:off x="827584" y="2258154"/>
            <a:ext cx="7520940" cy="2763645"/>
          </a:xfrm>
        </p:spPr>
        <p:txBody>
          <a:bodyPr>
            <a:normAutofit/>
          </a:bodyPr>
          <a:lstStyle/>
          <a:p>
            <a:r>
              <a:rPr kumimoji="1" lang="ja-JP" altLang="en-US" sz="2800" dirty="0" smtClean="0"/>
              <a:t>　　　　　</a:t>
            </a:r>
            <a:r>
              <a:rPr kumimoji="1" lang="ja-JP" altLang="en-US" sz="3200" dirty="0" smtClean="0">
                <a:latin typeface="+mj-ea"/>
                <a:ea typeface="+mj-ea"/>
              </a:rPr>
              <a:t>そば・ピーナッツ・キウイ</a:t>
            </a:r>
            <a:endParaRPr kumimoji="1" lang="en-US" altLang="ja-JP" sz="3200" dirty="0" smtClean="0">
              <a:latin typeface="+mj-ea"/>
              <a:ea typeface="+mj-ea"/>
            </a:endParaRPr>
          </a:p>
          <a:p>
            <a:r>
              <a:rPr kumimoji="1" lang="ja-JP" altLang="en-US" sz="2800" dirty="0" smtClean="0"/>
              <a:t>　</a:t>
            </a:r>
            <a:endParaRPr kumimoji="1" lang="en-US" altLang="ja-JP" sz="2800" dirty="0" smtClean="0"/>
          </a:p>
          <a:p>
            <a:r>
              <a:rPr lang="ja-JP" altLang="en-US" sz="2800" dirty="0"/>
              <a:t>　</a:t>
            </a:r>
            <a:r>
              <a:rPr lang="ja-JP" altLang="en-US" sz="2800" dirty="0" smtClean="0"/>
              <a:t>　　　　　</a:t>
            </a:r>
            <a:r>
              <a:rPr kumimoji="1" lang="ja-JP" altLang="en-US" sz="2800" dirty="0" smtClean="0"/>
              <a:t>フライ・ハンバーグ・竹輪等</a:t>
            </a:r>
            <a:endParaRPr kumimoji="1" lang="en-US" altLang="ja-JP" sz="2800" dirty="0" smtClean="0"/>
          </a:p>
          <a:p>
            <a:r>
              <a:rPr lang="ja-JP" altLang="en-US" sz="2800" dirty="0"/>
              <a:t>　</a:t>
            </a:r>
            <a:r>
              <a:rPr lang="ja-JP" altLang="en-US" sz="2800" dirty="0" smtClean="0"/>
              <a:t>　　　　　　　　</a:t>
            </a:r>
            <a:r>
              <a:rPr kumimoji="1" lang="ja-JP" altLang="en-US" sz="4000" dirty="0" smtClean="0"/>
              <a:t>鶏卵・乳製品</a:t>
            </a:r>
            <a:endParaRPr kumimoji="1" lang="en-US" altLang="ja-JP" sz="4000" dirty="0" smtClean="0"/>
          </a:p>
          <a:p>
            <a:endParaRPr kumimoji="1" lang="ja-JP" altLang="en-US" sz="2800" dirty="0"/>
          </a:p>
        </p:txBody>
      </p:sp>
      <p:sp>
        <p:nvSpPr>
          <p:cNvPr id="4" name="十字形 3"/>
          <p:cNvSpPr/>
          <p:nvPr/>
        </p:nvSpPr>
        <p:spPr>
          <a:xfrm rot="2533105">
            <a:off x="3885438" y="2053944"/>
            <a:ext cx="1068379" cy="1155178"/>
          </a:xfrm>
          <a:prstGeom prst="plus">
            <a:avLst>
              <a:gd name="adj" fmla="val 4139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十字形 4"/>
          <p:cNvSpPr/>
          <p:nvPr/>
        </p:nvSpPr>
        <p:spPr>
          <a:xfrm rot="2533105">
            <a:off x="3885438" y="3679416"/>
            <a:ext cx="1068379" cy="1155178"/>
          </a:xfrm>
          <a:prstGeom prst="plus">
            <a:avLst>
              <a:gd name="adj" fmla="val 4139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6508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1" end="1"/>
                                            </p:txEl>
                                          </p:spTgt>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80">
                                          <p:stCondLst>
                                            <p:cond delay="0"/>
                                          </p:stCondLst>
                                        </p:cTn>
                                        <p:tgtEl>
                                          <p:spTgt spid="4"/>
                                        </p:tgtEl>
                                      </p:cBhvr>
                                    </p:animEffect>
                                    <p:anim calcmode="lin" valueType="num">
                                      <p:cBhvr>
                                        <p:cTn id="1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1" dur="26">
                                          <p:stCondLst>
                                            <p:cond delay="650"/>
                                          </p:stCondLst>
                                        </p:cTn>
                                        <p:tgtEl>
                                          <p:spTgt spid="4"/>
                                        </p:tgtEl>
                                      </p:cBhvr>
                                      <p:to x="100000" y="60000"/>
                                    </p:animScale>
                                    <p:animScale>
                                      <p:cBhvr>
                                        <p:cTn id="22" dur="166" decel="50000">
                                          <p:stCondLst>
                                            <p:cond delay="676"/>
                                          </p:stCondLst>
                                        </p:cTn>
                                        <p:tgtEl>
                                          <p:spTgt spid="4"/>
                                        </p:tgtEl>
                                      </p:cBhvr>
                                      <p:to x="100000" y="100000"/>
                                    </p:animScale>
                                    <p:animScale>
                                      <p:cBhvr>
                                        <p:cTn id="23" dur="26">
                                          <p:stCondLst>
                                            <p:cond delay="1312"/>
                                          </p:stCondLst>
                                        </p:cTn>
                                        <p:tgtEl>
                                          <p:spTgt spid="4"/>
                                        </p:tgtEl>
                                      </p:cBhvr>
                                      <p:to x="100000" y="80000"/>
                                    </p:animScale>
                                    <p:animScale>
                                      <p:cBhvr>
                                        <p:cTn id="24" dur="166" decel="50000">
                                          <p:stCondLst>
                                            <p:cond delay="1338"/>
                                          </p:stCondLst>
                                        </p:cTn>
                                        <p:tgtEl>
                                          <p:spTgt spid="4"/>
                                        </p:tgtEl>
                                      </p:cBhvr>
                                      <p:to x="100000" y="100000"/>
                                    </p:animScale>
                                    <p:animScale>
                                      <p:cBhvr>
                                        <p:cTn id="25" dur="26">
                                          <p:stCondLst>
                                            <p:cond delay="1642"/>
                                          </p:stCondLst>
                                        </p:cTn>
                                        <p:tgtEl>
                                          <p:spTgt spid="4"/>
                                        </p:tgtEl>
                                      </p:cBhvr>
                                      <p:to x="100000" y="90000"/>
                                    </p:animScale>
                                    <p:animScale>
                                      <p:cBhvr>
                                        <p:cTn id="26" dur="166" decel="50000">
                                          <p:stCondLst>
                                            <p:cond delay="1668"/>
                                          </p:stCondLst>
                                        </p:cTn>
                                        <p:tgtEl>
                                          <p:spTgt spid="4"/>
                                        </p:tgtEl>
                                      </p:cBhvr>
                                      <p:to x="100000" y="100000"/>
                                    </p:animScale>
                                    <p:animScale>
                                      <p:cBhvr>
                                        <p:cTn id="27" dur="26">
                                          <p:stCondLst>
                                            <p:cond delay="1808"/>
                                          </p:stCondLst>
                                        </p:cTn>
                                        <p:tgtEl>
                                          <p:spTgt spid="4"/>
                                        </p:tgtEl>
                                      </p:cBhvr>
                                      <p:to x="100000" y="95000"/>
                                    </p:animScale>
                                    <p:animScale>
                                      <p:cBhvr>
                                        <p:cTn id="28" dur="166" decel="50000">
                                          <p:stCondLst>
                                            <p:cond delay="1834"/>
                                          </p:stCondLst>
                                        </p:cTn>
                                        <p:tgtEl>
                                          <p:spTgt spid="4"/>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6" presetClass="emph" presetSubtype="0" fill="hold" nodeType="clickEffect">
                                  <p:stCondLst>
                                    <p:cond delay="0"/>
                                  </p:stCondLst>
                                  <p:childTnLst>
                                    <p:animScale>
                                      <p:cBhvr>
                                        <p:cTn id="32" dur="2000" fill="hold"/>
                                        <p:tgtEl>
                                          <p:spTgt spid="3">
                                            <p:txEl>
                                              <p:pRg st="3" end="3"/>
                                            </p:txEl>
                                          </p:spTgt>
                                        </p:tgtEl>
                                      </p:cBhvr>
                                      <p:by x="150000" y="15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80">
                                          <p:stCondLst>
                                            <p:cond delay="0"/>
                                          </p:stCondLst>
                                        </p:cTn>
                                        <p:tgtEl>
                                          <p:spTgt spid="5"/>
                                        </p:tgtEl>
                                      </p:cBhvr>
                                    </p:animEffect>
                                    <p:anim calcmode="lin" valueType="num">
                                      <p:cBhvr>
                                        <p:cTn id="3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3" dur="26">
                                          <p:stCondLst>
                                            <p:cond delay="650"/>
                                          </p:stCondLst>
                                        </p:cTn>
                                        <p:tgtEl>
                                          <p:spTgt spid="5"/>
                                        </p:tgtEl>
                                      </p:cBhvr>
                                      <p:to x="100000" y="60000"/>
                                    </p:animScale>
                                    <p:animScale>
                                      <p:cBhvr>
                                        <p:cTn id="44" dur="166" decel="50000">
                                          <p:stCondLst>
                                            <p:cond delay="676"/>
                                          </p:stCondLst>
                                        </p:cTn>
                                        <p:tgtEl>
                                          <p:spTgt spid="5"/>
                                        </p:tgtEl>
                                      </p:cBhvr>
                                      <p:to x="100000" y="100000"/>
                                    </p:animScale>
                                    <p:animScale>
                                      <p:cBhvr>
                                        <p:cTn id="45" dur="26">
                                          <p:stCondLst>
                                            <p:cond delay="1312"/>
                                          </p:stCondLst>
                                        </p:cTn>
                                        <p:tgtEl>
                                          <p:spTgt spid="5"/>
                                        </p:tgtEl>
                                      </p:cBhvr>
                                      <p:to x="100000" y="80000"/>
                                    </p:animScale>
                                    <p:animScale>
                                      <p:cBhvr>
                                        <p:cTn id="46" dur="166" decel="50000">
                                          <p:stCondLst>
                                            <p:cond delay="1338"/>
                                          </p:stCondLst>
                                        </p:cTn>
                                        <p:tgtEl>
                                          <p:spTgt spid="5"/>
                                        </p:tgtEl>
                                      </p:cBhvr>
                                      <p:to x="100000" y="100000"/>
                                    </p:animScale>
                                    <p:animScale>
                                      <p:cBhvr>
                                        <p:cTn id="47" dur="26">
                                          <p:stCondLst>
                                            <p:cond delay="1642"/>
                                          </p:stCondLst>
                                        </p:cTn>
                                        <p:tgtEl>
                                          <p:spTgt spid="5"/>
                                        </p:tgtEl>
                                      </p:cBhvr>
                                      <p:to x="100000" y="90000"/>
                                    </p:animScale>
                                    <p:animScale>
                                      <p:cBhvr>
                                        <p:cTn id="48" dur="166" decel="50000">
                                          <p:stCondLst>
                                            <p:cond delay="1668"/>
                                          </p:stCondLst>
                                        </p:cTn>
                                        <p:tgtEl>
                                          <p:spTgt spid="5"/>
                                        </p:tgtEl>
                                      </p:cBhvr>
                                      <p:to x="100000" y="100000"/>
                                    </p:animScale>
                                    <p:animScale>
                                      <p:cBhvr>
                                        <p:cTn id="49" dur="26">
                                          <p:stCondLst>
                                            <p:cond delay="1808"/>
                                          </p:stCondLst>
                                        </p:cTn>
                                        <p:tgtEl>
                                          <p:spTgt spid="5"/>
                                        </p:tgtEl>
                                      </p:cBhvr>
                                      <p:to x="100000" y="95000"/>
                                    </p:animScale>
                                    <p:animScale>
                                      <p:cBhvr>
                                        <p:cTn id="5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755576" y="365760"/>
            <a:ext cx="7588324" cy="830992"/>
          </a:xfrm>
        </p:spPr>
        <p:txBody>
          <a:bodyPr/>
          <a:lstStyle/>
          <a:p>
            <a:pPr eaLnBrk="1" hangingPunct="1"/>
            <a:r>
              <a:rPr lang="ja-JP" altLang="en-US" sz="3600" dirty="0" smtClean="0">
                <a:latin typeface="HGP創英角ﾎﾟｯﾌﾟ体" pitchFamily="50" charset="-128"/>
                <a:ea typeface="HGP創英角ﾎﾟｯﾌﾟ体" pitchFamily="50" charset="-128"/>
              </a:rPr>
              <a:t>　　　対応までの流れ（横浜市共通）</a:t>
            </a:r>
          </a:p>
        </p:txBody>
      </p:sp>
      <p:sp>
        <p:nvSpPr>
          <p:cNvPr id="3" name="コンテンツ プレースホルダー 2"/>
          <p:cNvSpPr>
            <a:spLocks noGrp="1"/>
          </p:cNvSpPr>
          <p:nvPr>
            <p:ph idx="1"/>
          </p:nvPr>
        </p:nvSpPr>
        <p:spPr>
          <a:xfrm>
            <a:off x="565175" y="1412776"/>
            <a:ext cx="8229600" cy="3456383"/>
          </a:xfrm>
          <a:ln w="76200">
            <a:solidFill>
              <a:schemeClr val="accent1"/>
            </a:solidFill>
          </a:ln>
        </p:spPr>
        <p:txBody>
          <a:bodyPr rtlCol="0">
            <a:noAutofit/>
          </a:bodyPr>
          <a:lstStyle/>
          <a:p>
            <a:pPr marL="0" indent="0" eaLnBrk="1" fontAlgn="auto" hangingPunct="1">
              <a:spcAft>
                <a:spcPts val="0"/>
              </a:spcAft>
              <a:buFont typeface="Symbol" pitchFamily="18" charset="2"/>
              <a:buNone/>
              <a:defRPr/>
            </a:pPr>
            <a:r>
              <a:rPr lang="ja-JP" altLang="en-US" sz="2300" dirty="0" smtClean="0"/>
              <a:t>①　アレルギー情報を把握　　　→</a:t>
            </a:r>
            <a:r>
              <a:rPr lang="ja-JP" altLang="en-US" sz="2300" dirty="0"/>
              <a:t>　</a:t>
            </a:r>
            <a:r>
              <a:rPr lang="ja-JP" altLang="en-US" sz="2300" dirty="0" smtClean="0"/>
              <a:t>　　②　</a:t>
            </a:r>
            <a:r>
              <a:rPr lang="ja-JP" altLang="en-US" sz="2300" dirty="0" smtClean="0">
                <a:solidFill>
                  <a:srgbClr val="FF0000"/>
                </a:solidFill>
              </a:rPr>
              <a:t>学校生活管理指導票</a:t>
            </a:r>
            <a:endParaRPr lang="en-US" altLang="ja-JP" sz="2300" dirty="0" smtClean="0">
              <a:solidFill>
                <a:srgbClr val="FF0000"/>
              </a:solidFill>
            </a:endParaRPr>
          </a:p>
          <a:p>
            <a:pPr marL="0" indent="0" algn="ctr" eaLnBrk="1" fontAlgn="auto" hangingPunct="1">
              <a:spcAft>
                <a:spcPts val="0"/>
              </a:spcAft>
              <a:buFont typeface="Symbol" pitchFamily="18" charset="2"/>
              <a:buNone/>
              <a:defRPr/>
            </a:pPr>
            <a:r>
              <a:rPr lang="ja-JP" altLang="en-US" sz="2300" dirty="0" smtClean="0">
                <a:solidFill>
                  <a:srgbClr val="FF0000"/>
                </a:solidFill>
              </a:rPr>
              <a:t>　　　　　　　　　　　　　　　　　　　　　　　　　アレルギー対応表提出</a:t>
            </a:r>
            <a:endParaRPr lang="en-US" altLang="ja-JP" sz="2300" dirty="0" smtClean="0">
              <a:solidFill>
                <a:srgbClr val="FF0000"/>
              </a:solidFill>
            </a:endParaRPr>
          </a:p>
          <a:p>
            <a:pPr marL="0" indent="0" algn="ctr" eaLnBrk="1" fontAlgn="auto" hangingPunct="1">
              <a:spcAft>
                <a:spcPts val="0"/>
              </a:spcAft>
              <a:buFont typeface="Symbol" pitchFamily="18" charset="2"/>
              <a:buNone/>
              <a:defRPr/>
            </a:pPr>
            <a:r>
              <a:rPr lang="ja-JP" altLang="en-US" sz="2300" dirty="0" smtClean="0"/>
              <a:t>　　　　　　　　　　　　　　　　　　　↓</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③　</a:t>
            </a:r>
            <a:r>
              <a:rPr lang="ja-JP" altLang="en-US" sz="2300" dirty="0" smtClean="0">
                <a:solidFill>
                  <a:srgbClr val="FF0000"/>
                </a:solidFill>
              </a:rPr>
              <a:t>面談</a:t>
            </a:r>
            <a:r>
              <a:rPr lang="ja-JP" altLang="en-US" sz="2300" dirty="0" smtClean="0"/>
              <a:t>実施　</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（管理職・担任・</a:t>
            </a:r>
            <a:r>
              <a:rPr lang="ja-JP" altLang="en-US" sz="2300" dirty="0"/>
              <a:t>学校栄養</a:t>
            </a:r>
            <a:r>
              <a:rPr lang="ja-JP" altLang="en-US" sz="2300" dirty="0" smtClean="0"/>
              <a:t>職員・養護教諭）</a:t>
            </a:r>
            <a:endParaRPr lang="en-US" altLang="ja-JP" sz="2300" dirty="0" smtClean="0"/>
          </a:p>
          <a:p>
            <a:pPr marL="0" indent="0" algn="ctr" eaLnBrk="1" fontAlgn="auto" hangingPunct="1">
              <a:spcAft>
                <a:spcPts val="0"/>
              </a:spcAft>
              <a:buFont typeface="Symbol" pitchFamily="18" charset="2"/>
              <a:buNone/>
              <a:defRPr/>
            </a:pPr>
            <a:r>
              <a:rPr lang="ja-JP" altLang="en-US" sz="2300" dirty="0" smtClean="0"/>
              <a:t>　　　　　　　　　　　　　　　　　　　↓　　　　　　　　　　</a:t>
            </a:r>
            <a:endParaRPr lang="en-US" altLang="ja-JP" sz="2300" dirty="0"/>
          </a:p>
          <a:p>
            <a:pPr marL="0" indent="0">
              <a:defRPr/>
            </a:pPr>
            <a:r>
              <a:rPr lang="ja-JP" altLang="en-US" sz="2300" dirty="0" smtClean="0">
                <a:solidFill>
                  <a:srgbClr val="FF0000"/>
                </a:solidFill>
              </a:rPr>
              <a:t>　　　　　　　　　　　　　</a:t>
            </a:r>
            <a:r>
              <a:rPr lang="ja-JP" altLang="en-US" sz="2300" dirty="0" smtClean="0"/>
              <a:t>⑤</a:t>
            </a:r>
            <a:r>
              <a:rPr lang="ja-JP" altLang="en-US" sz="2300" dirty="0" smtClean="0">
                <a:solidFill>
                  <a:srgbClr val="FF0000"/>
                </a:solidFill>
              </a:rPr>
              <a:t>　毎年面談　　</a:t>
            </a:r>
            <a:r>
              <a:rPr lang="ja-JP" altLang="en-US" sz="2300" dirty="0" smtClean="0"/>
              <a:t>←</a:t>
            </a:r>
            <a:r>
              <a:rPr lang="ja-JP" altLang="en-US" sz="2300" dirty="0" smtClean="0">
                <a:solidFill>
                  <a:srgbClr val="FF0000"/>
                </a:solidFill>
              </a:rPr>
              <a:t>　</a:t>
            </a:r>
            <a:r>
              <a:rPr lang="ja-JP" altLang="en-US" sz="2300" dirty="0" smtClean="0"/>
              <a:t>④</a:t>
            </a:r>
            <a:r>
              <a:rPr lang="ja-JP" altLang="en-US" sz="2300" dirty="0" smtClean="0">
                <a:solidFill>
                  <a:srgbClr val="FF0000"/>
                </a:solidFill>
              </a:rPr>
              <a:t>　</a:t>
            </a:r>
            <a:r>
              <a:rPr lang="ja-JP" altLang="en-US" sz="2300" dirty="0" smtClean="0"/>
              <a:t>対応</a:t>
            </a:r>
            <a:r>
              <a:rPr lang="ja-JP" altLang="en-US" sz="2300" dirty="0"/>
              <a:t>方法を検討</a:t>
            </a:r>
            <a:endParaRPr lang="en-US" altLang="ja-JP" sz="2300" dirty="0"/>
          </a:p>
          <a:p>
            <a:pPr marL="0" indent="0" eaLnBrk="1" fontAlgn="auto" hangingPunct="1">
              <a:spcAft>
                <a:spcPts val="0"/>
              </a:spcAft>
              <a:buFont typeface="Symbol" pitchFamily="18" charset="2"/>
              <a:buNone/>
              <a:defRPr/>
            </a:pPr>
            <a:endParaRPr lang="ja-JP" altLang="en-US" sz="2000" dirty="0">
              <a:solidFill>
                <a:srgbClr val="FF0000"/>
              </a:solidFill>
            </a:endParaRPr>
          </a:p>
          <a:p>
            <a:pPr marL="0" indent="0" algn="ctr" eaLnBrk="1" fontAlgn="auto" hangingPunct="1">
              <a:spcAft>
                <a:spcPts val="0"/>
              </a:spcAft>
              <a:buFont typeface="Symbol" pitchFamily="18" charset="2"/>
              <a:buNone/>
              <a:defRPr/>
            </a:pPr>
            <a:r>
              <a:rPr lang="ja-JP" altLang="en-US" sz="2000" dirty="0" smtClean="0"/>
              <a:t>　</a:t>
            </a:r>
            <a:endParaRPr lang="en-US" altLang="ja-JP" sz="2000" dirty="0" smtClean="0"/>
          </a:p>
        </p:txBody>
      </p:sp>
      <p:sp>
        <p:nvSpPr>
          <p:cNvPr id="7172" name="スライド番号プレースホルダー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fld id="{725BC545-EDA3-409D-89DA-6820917908DB}" type="slidenum">
              <a:rPr lang="en-US" altLang="ja-JP" sz="1200">
                <a:solidFill>
                  <a:schemeClr val="tx2"/>
                </a:solidFill>
                <a:latin typeface="Candara" pitchFamily="34" charset="0"/>
              </a:rPr>
              <a:pPr>
                <a:spcBef>
                  <a:spcPct val="0"/>
                </a:spcBef>
                <a:buFontTx/>
                <a:buNone/>
              </a:pPr>
              <a:t>4</a:t>
            </a:fld>
            <a:endParaRPr lang="en-US" altLang="ja-JP" sz="1200">
              <a:solidFill>
                <a:schemeClr val="tx2"/>
              </a:solidFill>
              <a:latin typeface="Candara" pitchFamily="34" charset="0"/>
            </a:endParaRPr>
          </a:p>
        </p:txBody>
      </p:sp>
    </p:spTree>
    <p:extLst>
      <p:ext uri="{BB962C8B-B14F-4D97-AF65-F5344CB8AC3E}">
        <p14:creationId xmlns:p14="http://schemas.microsoft.com/office/powerpoint/2010/main" val="134893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1" end="1"/>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nodeType="clickEffect">
                                  <p:stCondLst>
                                    <p:cond delay="0"/>
                                  </p:stCondLst>
                                  <p:childTnLst>
                                    <p:animScale>
                                      <p:cBhvr>
                                        <p:cTn id="10" dur="2000" fill="hold"/>
                                        <p:tgtEl>
                                          <p:spTgt spid="3">
                                            <p:txEl>
                                              <p:pRg st="4" end="4"/>
                                            </p:txEl>
                                          </p:spTgt>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6" presetClass="emph" presetSubtype="0" fill="hold" nodeType="clickEffect">
                                  <p:stCondLst>
                                    <p:cond delay="0"/>
                                  </p:stCondLst>
                                  <p:childTnLst>
                                    <p:animScale>
                                      <p:cBhvr>
                                        <p:cTn id="14" dur="2000" fill="hold"/>
                                        <p:tgtEl>
                                          <p:spTgt spid="3">
                                            <p:txEl>
                                              <p:pRg st="6" end="6"/>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3" y="188640"/>
            <a:ext cx="7520940" cy="548640"/>
          </a:xfrm>
        </p:spPr>
        <p:txBody>
          <a:bodyPr/>
          <a:lstStyle/>
          <a:p>
            <a:r>
              <a:rPr lang="ja-JP" altLang="en-US" sz="3600" dirty="0"/>
              <a:t>学校での</a:t>
            </a:r>
            <a:r>
              <a:rPr kumimoji="1" lang="ja-JP" altLang="en-US" sz="3600" dirty="0" smtClean="0"/>
              <a:t>食物アレルギーは３タイプ</a:t>
            </a:r>
            <a:endParaRPr kumimoji="1" lang="ja-JP" altLang="en-US" sz="3600" dirty="0"/>
          </a:p>
        </p:txBody>
      </p:sp>
      <p:graphicFrame>
        <p:nvGraphicFramePr>
          <p:cNvPr id="7" name="表 6"/>
          <p:cNvGraphicFramePr>
            <a:graphicFrameLocks noGrp="1"/>
          </p:cNvGraphicFramePr>
          <p:nvPr>
            <p:extLst/>
          </p:nvPr>
        </p:nvGraphicFramePr>
        <p:xfrm>
          <a:off x="483596" y="836712"/>
          <a:ext cx="8208913" cy="4176464"/>
        </p:xfrm>
        <a:graphic>
          <a:graphicData uri="http://schemas.openxmlformats.org/drawingml/2006/table">
            <a:tbl>
              <a:tblPr firstRow="1" bandRow="1">
                <a:tableStyleId>{5C22544A-7EE6-4342-B048-85BDC9FD1C3A}</a:tableStyleId>
              </a:tblPr>
              <a:tblGrid>
                <a:gridCol w="2927742">
                  <a:extLst>
                    <a:ext uri="{9D8B030D-6E8A-4147-A177-3AD203B41FA5}">
                      <a16:colId xmlns:a16="http://schemas.microsoft.com/office/drawing/2014/main" val="1831199572"/>
                    </a:ext>
                  </a:extLst>
                </a:gridCol>
                <a:gridCol w="2544867">
                  <a:extLst>
                    <a:ext uri="{9D8B030D-6E8A-4147-A177-3AD203B41FA5}">
                      <a16:colId xmlns:a16="http://schemas.microsoft.com/office/drawing/2014/main" val="974725018"/>
                    </a:ext>
                  </a:extLst>
                </a:gridCol>
                <a:gridCol w="2736304">
                  <a:extLst>
                    <a:ext uri="{9D8B030D-6E8A-4147-A177-3AD203B41FA5}">
                      <a16:colId xmlns:a16="http://schemas.microsoft.com/office/drawing/2014/main" val="3290411313"/>
                    </a:ext>
                  </a:extLst>
                </a:gridCol>
              </a:tblGrid>
              <a:tr h="646470">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症状のパターン</a:t>
                      </a:r>
                      <a:endParaRPr kumimoji="1" lang="en-US" altLang="ja-JP" sz="2400" dirty="0" smtClean="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主な症状</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頻度の高い食べ物</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1883918"/>
                  </a:ext>
                </a:extLst>
              </a:tr>
              <a:tr h="988074">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即時型症状</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蕁麻疹</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咳など様々</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年齢により</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異なる</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988074">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口腔アレルギー</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症候群</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口の中の</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違和感</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野菜</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果物など</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2238140"/>
                  </a:ext>
                </a:extLst>
              </a:tr>
              <a:tr h="1553846">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意識喪失</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血圧下降</a:t>
                      </a:r>
                      <a:endParaRPr kumimoji="1" lang="en-US" altLang="ja-JP" sz="2800" dirty="0" smtClean="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800" dirty="0" smtClean="0">
                          <a:latin typeface="HG丸ｺﾞｼｯｸM-PRO" panose="020F0600000000000000" pitchFamily="50" charset="-128"/>
                          <a:ea typeface="HG丸ｺﾞｼｯｸM-PRO" panose="020F0600000000000000" pitchFamily="50" charset="-128"/>
                        </a:rPr>
                        <a:t>小麦</a:t>
                      </a:r>
                      <a:endParaRPr kumimoji="1" lang="en-US" altLang="ja-JP" sz="2800" dirty="0" smtClean="0">
                        <a:latin typeface="HG丸ｺﾞｼｯｸM-PRO" panose="020F0600000000000000" pitchFamily="50" charset="-128"/>
                        <a:ea typeface="HG丸ｺﾞｼｯｸM-PRO" panose="020F0600000000000000" pitchFamily="50" charset="-128"/>
                      </a:endParaRPr>
                    </a:p>
                    <a:p>
                      <a:pPr algn="ctr"/>
                      <a:r>
                        <a:rPr kumimoji="1" lang="ja-JP" altLang="en-US" sz="2800" dirty="0" smtClean="0">
                          <a:latin typeface="HG丸ｺﾞｼｯｸM-PRO" panose="020F0600000000000000" pitchFamily="50" charset="-128"/>
                          <a:ea typeface="HG丸ｺﾞｼｯｸM-PRO" panose="020F0600000000000000" pitchFamily="50" charset="-128"/>
                        </a:rPr>
                        <a:t>甲殻類など</a:t>
                      </a:r>
                      <a:endParaRPr kumimoji="1" lang="ja-JP" altLang="en-US" sz="28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Tree>
    <p:extLst>
      <p:ext uri="{BB962C8B-B14F-4D97-AF65-F5344CB8AC3E}">
        <p14:creationId xmlns:p14="http://schemas.microsoft.com/office/powerpoint/2010/main" val="2474051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sz="4000" dirty="0" smtClean="0"/>
              <a:t>即時型とは</a:t>
            </a:r>
            <a:endParaRPr kumimoji="1" lang="ja-JP" altLang="en-US" sz="4000" dirty="0"/>
          </a:p>
        </p:txBody>
      </p:sp>
      <p:sp>
        <p:nvSpPr>
          <p:cNvPr id="3" name="コンテンツ プレースホルダー 2"/>
          <p:cNvSpPr>
            <a:spLocks noGrp="1"/>
          </p:cNvSpPr>
          <p:nvPr>
            <p:ph idx="1"/>
          </p:nvPr>
        </p:nvSpPr>
        <p:spPr/>
        <p:txBody>
          <a:bodyPr>
            <a:normAutofit/>
          </a:bodyPr>
          <a:lstStyle/>
          <a:p>
            <a:r>
              <a:rPr kumimoji="1" lang="ja-JP" altLang="en-US" sz="2800" dirty="0" smtClean="0"/>
              <a:t>　</a:t>
            </a:r>
            <a:endParaRPr kumimoji="1" lang="ja-JP" altLang="en-US" sz="2800" dirty="0"/>
          </a:p>
        </p:txBody>
      </p:sp>
      <p:graphicFrame>
        <p:nvGraphicFramePr>
          <p:cNvPr id="6" name="表 5"/>
          <p:cNvGraphicFramePr>
            <a:graphicFrameLocks noGrp="1"/>
          </p:cNvGraphicFramePr>
          <p:nvPr>
            <p:extLst/>
          </p:nvPr>
        </p:nvGraphicFramePr>
        <p:xfrm>
          <a:off x="1475656" y="1196752"/>
          <a:ext cx="6623050" cy="3748912"/>
        </p:xfrm>
        <a:graphic>
          <a:graphicData uri="http://schemas.openxmlformats.org/drawingml/2006/table">
            <a:tbl>
              <a:tblPr firstRow="1" bandRow="1">
                <a:tableStyleId>{5940675A-B579-460E-94D1-54222C63F5DA}</a:tableStyleId>
              </a:tblPr>
              <a:tblGrid>
                <a:gridCol w="1799375">
                  <a:extLst>
                    <a:ext uri="{9D8B030D-6E8A-4147-A177-3AD203B41FA5}">
                      <a16:colId xmlns:a16="http://schemas.microsoft.com/office/drawing/2014/main" val="20000"/>
                    </a:ext>
                  </a:extLst>
                </a:gridCol>
                <a:gridCol w="4823675">
                  <a:extLst>
                    <a:ext uri="{9D8B030D-6E8A-4147-A177-3AD203B41FA5}">
                      <a16:colId xmlns:a16="http://schemas.microsoft.com/office/drawing/2014/main" val="20001"/>
                    </a:ext>
                  </a:extLst>
                </a:gridCol>
              </a:tblGrid>
              <a:tr h="365669">
                <a:tc>
                  <a:txBody>
                    <a:bodyPr/>
                    <a:lstStyle/>
                    <a:p>
                      <a:r>
                        <a:rPr kumimoji="1" lang="ja-JP" altLang="en-US" sz="1800" dirty="0" smtClean="0">
                          <a:latin typeface="HGP創英角ﾎﾟｯﾌﾟ体" pitchFamily="50" charset="-128"/>
                          <a:ea typeface="HGP創英角ﾎﾟｯﾌﾟ体" pitchFamily="50" charset="-128"/>
                        </a:rPr>
                        <a:t>皮</a:t>
                      </a:r>
                      <a:r>
                        <a:rPr kumimoji="1" lang="ja-JP" altLang="en-US" sz="1800" dirty="0" err="1" smtClean="0">
                          <a:latin typeface="HGP創英角ﾎﾟｯﾌﾟ体" pitchFamily="50" charset="-128"/>
                          <a:ea typeface="HGP創英角ﾎﾟｯﾌﾟ体" pitchFamily="50" charset="-128"/>
                        </a:rPr>
                        <a:t>ふの</a:t>
                      </a:r>
                      <a:r>
                        <a:rPr kumimoji="1" lang="ja-JP" altLang="en-US" sz="1800" dirty="0" smtClean="0">
                          <a:latin typeface="HGP創英角ﾎﾟｯﾌﾟ体" pitchFamily="50" charset="-128"/>
                          <a:ea typeface="HGP創英角ﾎﾟｯﾌﾟ体" pitchFamily="50" charset="-128"/>
                        </a:rPr>
                        <a:t>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かゆみ、</a:t>
                      </a:r>
                      <a:r>
                        <a:rPr kumimoji="1" lang="ja-JP" altLang="en-US" sz="1800" dirty="0" smtClean="0">
                          <a:solidFill>
                            <a:srgbClr val="FF0000"/>
                          </a:solidFill>
                          <a:latin typeface="HGP創英角ﾎﾟｯﾌﾟ体" pitchFamily="50" charset="-128"/>
                          <a:ea typeface="HGP創英角ﾎﾟｯﾌﾟ体" pitchFamily="50" charset="-128"/>
                        </a:rPr>
                        <a:t>じんましん</a:t>
                      </a:r>
                      <a:r>
                        <a:rPr kumimoji="1" lang="ja-JP" altLang="en-US" sz="1800" dirty="0" smtClean="0">
                          <a:latin typeface="HGP創英角ﾎﾟｯﾌﾟ体" pitchFamily="50" charset="-128"/>
                          <a:ea typeface="HGP創英角ﾎﾟｯﾌﾟ体" pitchFamily="50" charset="-128"/>
                        </a:rPr>
                        <a:t>、</a:t>
                      </a:r>
                      <a:r>
                        <a:rPr kumimoji="1" lang="ja-JP" altLang="en-US" sz="1800" dirty="0" smtClean="0">
                          <a:solidFill>
                            <a:srgbClr val="FF0000"/>
                          </a:solidFill>
                          <a:latin typeface="HGP創英角ﾎﾟｯﾌﾟ体" pitchFamily="50" charset="-128"/>
                          <a:ea typeface="HGP創英角ﾎﾟｯﾌﾟ体" pitchFamily="50" charset="-128"/>
                        </a:rPr>
                        <a:t>赤み</a:t>
                      </a:r>
                      <a:r>
                        <a:rPr kumimoji="1" lang="ja-JP" altLang="en-US" sz="1800" dirty="0" smtClean="0">
                          <a:latin typeface="HGP創英角ﾎﾟｯﾌﾟ体" pitchFamily="50" charset="-128"/>
                          <a:ea typeface="HGP創英角ﾎﾟｯﾌﾟ体" pitchFamily="50" charset="-128"/>
                        </a:rPr>
                        <a:t>（紅斑）</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0"/>
                  </a:ext>
                </a:extLst>
              </a:tr>
              <a:tr h="365669">
                <a:tc>
                  <a:txBody>
                    <a:bodyPr/>
                    <a:lstStyle/>
                    <a:p>
                      <a:r>
                        <a:rPr kumimoji="1" lang="ja-JP" altLang="en-US" sz="1800" dirty="0" smtClean="0">
                          <a:latin typeface="HGP創英角ﾎﾟｯﾌﾟ体" pitchFamily="50" charset="-128"/>
                          <a:ea typeface="HGP創英角ﾎﾟｯﾌﾟ体" pitchFamily="50" charset="-128"/>
                        </a:rPr>
                        <a:t>目の症状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結膜の充血、かゆみ、まぶたの腫れ</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1"/>
                  </a:ext>
                </a:extLst>
              </a:tr>
              <a:tr h="365669">
                <a:tc>
                  <a:txBody>
                    <a:bodyPr/>
                    <a:lstStyle/>
                    <a:p>
                      <a:r>
                        <a:rPr kumimoji="1" lang="ja-JP" altLang="en-US" sz="1800" dirty="0" smtClean="0">
                          <a:latin typeface="HGP創英角ﾎﾟｯﾌﾟ体" pitchFamily="50" charset="-128"/>
                          <a:ea typeface="HGP創英角ﾎﾟｯﾌﾟ体" pitchFamily="50" charset="-128"/>
                        </a:rPr>
                        <a:t>口・のどの症状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違和感、イガイガ感、唇・舌の腫れ</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2"/>
                  </a:ext>
                </a:extLst>
              </a:tr>
              <a:tr h="365669">
                <a:tc>
                  <a:txBody>
                    <a:bodyPr/>
                    <a:lstStyle/>
                    <a:p>
                      <a:r>
                        <a:rPr kumimoji="1" lang="ja-JP" altLang="en-US" sz="1800" dirty="0" smtClean="0">
                          <a:latin typeface="HGP創英角ﾎﾟｯﾌﾟ体" pitchFamily="50" charset="-128"/>
                          <a:ea typeface="HGP創英角ﾎﾟｯﾌﾟ体" pitchFamily="50" charset="-128"/>
                        </a:rPr>
                        <a:t>鼻の症状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solidFill>
                            <a:schemeClr val="tx1"/>
                          </a:solidFill>
                          <a:latin typeface="HGP創英角ﾎﾟｯﾌﾟ体" pitchFamily="50" charset="-128"/>
                          <a:ea typeface="HGP創英角ﾎﾟｯﾌﾟ体" pitchFamily="50" charset="-128"/>
                        </a:rPr>
                        <a:t>くしゃみ、鼻水、鼻づまり</a:t>
                      </a:r>
                      <a:endParaRPr kumimoji="1" lang="ja-JP" altLang="en-US" sz="1800" dirty="0">
                        <a:solidFill>
                          <a:schemeClr val="tx1"/>
                        </a:solidFill>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3"/>
                  </a:ext>
                </a:extLst>
              </a:tr>
              <a:tr h="914160">
                <a:tc>
                  <a:txBody>
                    <a:bodyPr/>
                    <a:lstStyle/>
                    <a:p>
                      <a:r>
                        <a:rPr kumimoji="1" lang="ja-JP" altLang="en-US" sz="1800" dirty="0" smtClean="0">
                          <a:latin typeface="HGP創英角ﾎﾟｯﾌﾟ体" pitchFamily="50" charset="-128"/>
                          <a:ea typeface="HGP創英角ﾎﾟｯﾌﾟ体" pitchFamily="50" charset="-128"/>
                        </a:rPr>
                        <a:t>呼吸器の症状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声がかすれる、犬が吠えるような咳、のどがしめつけられる感じ、</a:t>
                      </a:r>
                      <a:r>
                        <a:rPr kumimoji="1" lang="ja-JP" altLang="en-US" sz="1800" dirty="0" smtClean="0">
                          <a:solidFill>
                            <a:srgbClr val="FF0000"/>
                          </a:solidFill>
                          <a:latin typeface="HGP創英角ﾎﾟｯﾌﾟ体" pitchFamily="50" charset="-128"/>
                          <a:ea typeface="HGP創英角ﾎﾟｯﾌﾟ体" pitchFamily="50" charset="-128"/>
                        </a:rPr>
                        <a:t>咳</a:t>
                      </a:r>
                      <a:r>
                        <a:rPr kumimoji="1" lang="ja-JP" altLang="en-US" sz="1800" dirty="0" smtClean="0">
                          <a:latin typeface="HGP創英角ﾎﾟｯﾌﾟ体" pitchFamily="50" charset="-128"/>
                          <a:ea typeface="HGP創英角ﾎﾟｯﾌﾟ体" pitchFamily="50" charset="-128"/>
                        </a:rPr>
                        <a:t>、息が苦しい、</a:t>
                      </a:r>
                      <a:r>
                        <a:rPr kumimoji="1" lang="ja-JP" altLang="en-US" sz="1800" dirty="0" smtClean="0">
                          <a:solidFill>
                            <a:srgbClr val="FF0000"/>
                          </a:solidFill>
                          <a:latin typeface="HGP創英角ﾎﾟｯﾌﾟ体" pitchFamily="50" charset="-128"/>
                          <a:ea typeface="HGP創英角ﾎﾟｯﾌﾟ体" pitchFamily="50" charset="-128"/>
                        </a:rPr>
                        <a:t>ぜん鳴</a:t>
                      </a:r>
                      <a:r>
                        <a:rPr kumimoji="1" lang="ja-JP" altLang="en-US" sz="1800" dirty="0" smtClean="0">
                          <a:latin typeface="HGP創英角ﾎﾟｯﾌﾟ体" pitchFamily="50" charset="-128"/>
                          <a:ea typeface="HGP創英角ﾎﾟｯﾌﾟ体" pitchFamily="50" charset="-128"/>
                        </a:rPr>
                        <a:t>（ゼーゼー・ヒューヒュー）、低酸素血症</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4"/>
                  </a:ext>
                </a:extLst>
              </a:tr>
              <a:tr h="365669">
                <a:tc>
                  <a:txBody>
                    <a:bodyPr/>
                    <a:lstStyle/>
                    <a:p>
                      <a:r>
                        <a:rPr kumimoji="1" lang="ja-JP" altLang="en-US" sz="1800" dirty="0" smtClean="0">
                          <a:latin typeface="HGP創英角ﾎﾟｯﾌﾟ体" pitchFamily="50" charset="-128"/>
                          <a:ea typeface="HGP創英角ﾎﾟｯﾌﾟ体" pitchFamily="50" charset="-128"/>
                        </a:rPr>
                        <a:t>消化器の症状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solidFill>
                            <a:srgbClr val="FF0000"/>
                          </a:solidFill>
                          <a:latin typeface="HGP創英角ﾎﾟｯﾌﾟ体" pitchFamily="50" charset="-128"/>
                          <a:ea typeface="HGP創英角ﾎﾟｯﾌﾟ体" pitchFamily="50" charset="-128"/>
                        </a:rPr>
                        <a:t>腹痛</a:t>
                      </a:r>
                      <a:r>
                        <a:rPr kumimoji="1" lang="ja-JP" altLang="en-US" sz="1800" dirty="0" smtClean="0">
                          <a:latin typeface="HGP創英角ﾎﾟｯﾌﾟ体" pitchFamily="50" charset="-128"/>
                          <a:ea typeface="HGP創英角ﾎﾟｯﾌﾟ体" pitchFamily="50" charset="-128"/>
                        </a:rPr>
                        <a:t>、嘔吐、</a:t>
                      </a:r>
                      <a:r>
                        <a:rPr kumimoji="1" lang="ja-JP" altLang="en-US" sz="1800" dirty="0" smtClean="0">
                          <a:solidFill>
                            <a:srgbClr val="FF0000"/>
                          </a:solidFill>
                          <a:latin typeface="HGP創英角ﾎﾟｯﾌﾟ体" pitchFamily="50" charset="-128"/>
                          <a:ea typeface="HGP創英角ﾎﾟｯﾌﾟ体" pitchFamily="50" charset="-128"/>
                        </a:rPr>
                        <a:t>吐き気</a:t>
                      </a:r>
                      <a:r>
                        <a:rPr kumimoji="1" lang="ja-JP" altLang="en-US" sz="1800" dirty="0" smtClean="0">
                          <a:latin typeface="HGP創英角ﾎﾟｯﾌﾟ体" pitchFamily="50" charset="-128"/>
                          <a:ea typeface="HGP創英角ﾎﾟｯﾌﾟ体" pitchFamily="50" charset="-128"/>
                        </a:rPr>
                        <a:t>、下痢</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5"/>
                  </a:ext>
                </a:extLst>
              </a:tr>
              <a:tr h="639914">
                <a:tc>
                  <a:txBody>
                    <a:bodyPr/>
                    <a:lstStyle/>
                    <a:p>
                      <a:r>
                        <a:rPr kumimoji="1" lang="ja-JP" altLang="en-US" sz="1800" dirty="0" smtClean="0">
                          <a:latin typeface="HGP創英角ﾎﾟｯﾌﾟ体" pitchFamily="50" charset="-128"/>
                          <a:ea typeface="HGP創英角ﾎﾟｯﾌﾟ体" pitchFamily="50" charset="-128"/>
                        </a:rPr>
                        <a:t>循環器の症状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頻脈、脈がふれにくい、不整脈、手足がつめたい、唇や爪が青白い（チアノーゼ）、血圧低下</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6"/>
                  </a:ext>
                </a:extLst>
              </a:tr>
              <a:tr h="365669">
                <a:tc>
                  <a:txBody>
                    <a:bodyPr/>
                    <a:lstStyle/>
                    <a:p>
                      <a:r>
                        <a:rPr kumimoji="1" lang="ja-JP" altLang="en-US" sz="1800" dirty="0" smtClean="0">
                          <a:latin typeface="HGP創英角ﾎﾟｯﾌﾟ体" pitchFamily="50" charset="-128"/>
                          <a:ea typeface="HGP創英角ﾎﾟｯﾌﾟ体" pitchFamily="50" charset="-128"/>
                        </a:rPr>
                        <a:t>神経の症状</a:t>
                      </a:r>
                      <a:endParaRPr kumimoji="1" lang="ja-JP" altLang="en-US" sz="1800" dirty="0">
                        <a:latin typeface="HGP創英角ﾎﾟｯﾌﾟ体" pitchFamily="50" charset="-128"/>
                        <a:ea typeface="HGP創英角ﾎﾟｯﾌﾟ体" pitchFamily="50" charset="-128"/>
                      </a:endParaRPr>
                    </a:p>
                  </a:txBody>
                  <a:tcPr marL="91417" marR="91417" marT="45712" marB="45712"/>
                </a:tc>
                <a:tc>
                  <a:txBody>
                    <a:bodyPr/>
                    <a:lstStyle/>
                    <a:p>
                      <a:r>
                        <a:rPr kumimoji="1" lang="ja-JP" altLang="en-US" sz="1800" dirty="0" smtClean="0">
                          <a:latin typeface="HGP創英角ﾎﾟｯﾌﾟ体" pitchFamily="50" charset="-128"/>
                          <a:ea typeface="HGP創英角ﾎﾟｯﾌﾟ体" pitchFamily="50" charset="-128"/>
                        </a:rPr>
                        <a:t>元気がない、ぐったり、意識朦朧、不機嫌、失禁</a:t>
                      </a:r>
                      <a:endParaRPr kumimoji="1" lang="ja-JP" altLang="en-US" sz="1800" dirty="0">
                        <a:latin typeface="HGP創英角ﾎﾟｯﾌﾟ体" pitchFamily="50" charset="-128"/>
                        <a:ea typeface="HGP創英角ﾎﾟｯﾌﾟ体" pitchFamily="50" charset="-128"/>
                      </a:endParaRPr>
                    </a:p>
                  </a:txBody>
                  <a:tcPr marL="91417" marR="91417" marT="45712" marB="45712"/>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17668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481560" y="1340768"/>
          <a:ext cx="8154832" cy="3677043"/>
        </p:xfrm>
        <a:graphic>
          <a:graphicData uri="http://schemas.openxmlformats.org/drawingml/2006/table">
            <a:tbl>
              <a:tblPr firstRow="1" bandRow="1">
                <a:tableStyleId>{5C22544A-7EE6-4342-B048-85BDC9FD1C3A}</a:tableStyleId>
              </a:tblPr>
              <a:tblGrid>
                <a:gridCol w="2908454">
                  <a:extLst>
                    <a:ext uri="{9D8B030D-6E8A-4147-A177-3AD203B41FA5}">
                      <a16:colId xmlns:a16="http://schemas.microsoft.com/office/drawing/2014/main" val="1831199572"/>
                    </a:ext>
                  </a:extLst>
                </a:gridCol>
                <a:gridCol w="5246378">
                  <a:extLst>
                    <a:ext uri="{9D8B030D-6E8A-4147-A177-3AD203B41FA5}">
                      <a16:colId xmlns:a16="http://schemas.microsoft.com/office/drawing/2014/main" val="974725018"/>
                    </a:ext>
                  </a:extLst>
                </a:gridCol>
              </a:tblGrid>
              <a:tr h="1429310">
                <a:tc>
                  <a:txBody>
                    <a:bodyPr/>
                    <a:lstStyle/>
                    <a:p>
                      <a:pPr algn="l"/>
                      <a:r>
                        <a:rPr kumimoji="1" lang="ja-JP" altLang="en-US" sz="2800" dirty="0" smtClean="0">
                          <a:solidFill>
                            <a:schemeClr val="tx1"/>
                          </a:solidFill>
                          <a:latin typeface="HGP創英角ﾎﾟｯﾌﾟ体" panose="040B0A00000000000000" pitchFamily="50" charset="-128"/>
                          <a:ea typeface="HGP創英角ﾎﾟｯﾌﾟ体" panose="040B0A00000000000000" pitchFamily="50" charset="-128"/>
                        </a:rPr>
                        <a:t>口腔アレルギー</a:t>
                      </a:r>
                      <a:endParaRPr kumimoji="1" lang="en-US" altLang="ja-JP" sz="2800" dirty="0" smtClean="0">
                        <a:solidFill>
                          <a:schemeClr val="tx1"/>
                        </a:solidFill>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solidFill>
                            <a:schemeClr val="tx1"/>
                          </a:solidFill>
                          <a:latin typeface="HGP創英角ﾎﾟｯﾌﾟ体" panose="040B0A00000000000000" pitchFamily="50" charset="-128"/>
                          <a:ea typeface="HGP創英角ﾎﾟｯﾌﾟ体" panose="040B0A00000000000000" pitchFamily="50" charset="-128"/>
                        </a:rPr>
                        <a:t>　　　　　症候群</a:t>
                      </a:r>
                      <a:endParaRPr kumimoji="1" lang="ja-JP" altLang="en-US" sz="2800" dirty="0">
                        <a:solidFill>
                          <a:schemeClr val="tx1"/>
                        </a:solidFill>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口の中がピリピリ、かゆみ</a:t>
                      </a:r>
                      <a:endParaRPr lang="en-US" altLang="ja-JP" sz="2800"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唇や舌の腫れ</a:t>
                      </a:r>
                      <a:endParaRPr lang="en-US" altLang="ja-JP" sz="2800" dirty="0" smtClean="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全身的な症状にも注意</a:t>
                      </a:r>
                      <a:endParaRPr lang="ja-JP" altLang="en-US" sz="2800" dirty="0">
                        <a:solidFill>
                          <a:schemeClr val="tx1"/>
                        </a:solidFill>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2247733">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2400" dirty="0" smtClean="0">
                          <a:latin typeface="HG丸ｺﾞｼｯｸM-PRO" panose="020F0600000000000000" pitchFamily="50" charset="-128"/>
                          <a:ea typeface="HG丸ｺﾞｼｯｸM-PRO" panose="020F0600000000000000" pitchFamily="50" charset="-128"/>
                        </a:rPr>
                        <a:t>　　　　</a:t>
                      </a:r>
                      <a:r>
                        <a:rPr lang="ja-JP" altLang="en-US" sz="4000" dirty="0" smtClean="0">
                          <a:solidFill>
                            <a:srgbClr val="FF0000"/>
                          </a:solidFill>
                          <a:latin typeface="HG丸ｺﾞｼｯｸM-PRO" panose="020F0600000000000000" pitchFamily="50" charset="-128"/>
                          <a:ea typeface="HG丸ｺﾞｼｯｸM-PRO" panose="020F0600000000000000" pitchFamily="50" charset="-128"/>
                        </a:rPr>
                        <a:t>食事</a:t>
                      </a:r>
                      <a:r>
                        <a:rPr lang="ja-JP" altLang="en-US" sz="4000" dirty="0" smtClean="0">
                          <a:solidFill>
                            <a:srgbClr val="FF0000"/>
                          </a:solidFill>
                          <a:latin typeface="HGP創英角ﾎﾟｯﾌﾟ体" panose="040B0A00000000000000" pitchFamily="50" charset="-128"/>
                          <a:ea typeface="HGP創英角ﾎﾟｯﾌﾟ体" panose="040B0A00000000000000" pitchFamily="50" charset="-128"/>
                        </a:rPr>
                        <a:t>＋運動</a:t>
                      </a:r>
                      <a:r>
                        <a:rPr lang="ja-JP" altLang="en-US" sz="2400" dirty="0" smtClean="0">
                          <a:latin typeface="HG丸ｺﾞｼｯｸM-PRO" panose="020F0600000000000000" pitchFamily="50" charset="-128"/>
                          <a:ea typeface="HG丸ｺﾞｼｯｸM-PRO" panose="020F0600000000000000" pitchFamily="50" charset="-128"/>
                        </a:rPr>
                        <a:t>でおこる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en-US" sz="2800" dirty="0" smtClean="0">
                          <a:latin typeface="HG丸ｺﾞｼｯｸM-PRO" panose="020F0600000000000000" pitchFamily="50" charset="-128"/>
                          <a:ea typeface="HG丸ｺﾞｼｯｸM-PRO" panose="020F0600000000000000" pitchFamily="50" charset="-128"/>
                        </a:rPr>
                        <a:t>呼吸困難やショック症状</a:t>
                      </a:r>
                      <a:r>
                        <a:rPr lang="ja-JP" altLang="en-US" sz="2000" dirty="0" smtClean="0">
                          <a:latin typeface="HG丸ｺﾞｼｯｸM-PRO" panose="020F0600000000000000" pitchFamily="50" charset="-128"/>
                          <a:ea typeface="HG丸ｺﾞｼｯｸM-PRO" panose="020F0600000000000000" pitchFamily="50" charset="-128"/>
                        </a:rPr>
                        <a:t>に注意</a:t>
                      </a:r>
                      <a:endParaRPr lang="ja-JP" altLang="en-US" sz="2000"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
        <p:nvSpPr>
          <p:cNvPr id="3" name="テキスト ボックス 2"/>
          <p:cNvSpPr txBox="1"/>
          <p:nvPr/>
        </p:nvSpPr>
        <p:spPr>
          <a:xfrm>
            <a:off x="504326" y="116632"/>
            <a:ext cx="7848872" cy="1077218"/>
          </a:xfrm>
          <a:prstGeom prst="rect">
            <a:avLst/>
          </a:prstGeom>
          <a:noFill/>
        </p:spPr>
        <p:txBody>
          <a:bodyPr wrap="square" rtlCol="0">
            <a:spAutoFit/>
          </a:bodyPr>
          <a:lstStyle/>
          <a:p>
            <a:r>
              <a:rPr kumimoji="1" lang="ja-JP" altLang="en-US" sz="3200" b="1" dirty="0" smtClean="0"/>
              <a:t>口腔アレルギー症候群　　</a:t>
            </a:r>
            <a:endParaRPr kumimoji="1" lang="en-US" altLang="ja-JP" sz="3200" b="1" dirty="0" smtClean="0"/>
          </a:p>
          <a:p>
            <a:r>
              <a:rPr kumimoji="1" lang="ja-JP" altLang="en-US" sz="3200" b="1" dirty="0" smtClean="0"/>
              <a:t>食物依存性運動誘発アナフィラキシー　とは</a:t>
            </a:r>
            <a:endParaRPr kumimoji="1" lang="ja-JP" altLang="en-US" sz="3200" b="1" dirty="0"/>
          </a:p>
        </p:txBody>
      </p:sp>
    </p:spTree>
    <p:extLst>
      <p:ext uri="{BB962C8B-B14F-4D97-AF65-F5344CB8AC3E}">
        <p14:creationId xmlns:p14="http://schemas.microsoft.com/office/powerpoint/2010/main" val="2693457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467544" y="328969"/>
          <a:ext cx="8154832" cy="4684207"/>
        </p:xfrm>
        <a:graphic>
          <a:graphicData uri="http://schemas.openxmlformats.org/drawingml/2006/table">
            <a:tbl>
              <a:tblPr firstRow="1" bandRow="1">
                <a:tableStyleId>{5C22544A-7EE6-4342-B048-85BDC9FD1C3A}</a:tableStyleId>
              </a:tblPr>
              <a:tblGrid>
                <a:gridCol w="2908454">
                  <a:extLst>
                    <a:ext uri="{9D8B030D-6E8A-4147-A177-3AD203B41FA5}">
                      <a16:colId xmlns:a16="http://schemas.microsoft.com/office/drawing/2014/main" val="1831199572"/>
                    </a:ext>
                  </a:extLst>
                </a:gridCol>
                <a:gridCol w="5246378">
                  <a:extLst>
                    <a:ext uri="{9D8B030D-6E8A-4147-A177-3AD203B41FA5}">
                      <a16:colId xmlns:a16="http://schemas.microsoft.com/office/drawing/2014/main" val="974725018"/>
                    </a:ext>
                  </a:extLst>
                </a:gridCol>
              </a:tblGrid>
              <a:tr h="725062">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症状のパターン</a:t>
                      </a:r>
                      <a:endParaRPr kumimoji="1" lang="en-US" altLang="ja-JP" sz="2400" dirty="0" smtClean="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400" dirty="0" smtClean="0">
                          <a:latin typeface="HGS創英角ｺﾞｼｯｸUB" panose="020B0900000000000000" pitchFamily="50" charset="-128"/>
                          <a:ea typeface="HGS創英角ｺﾞｼｯｸUB" panose="020B0900000000000000" pitchFamily="50" charset="-128"/>
                        </a:rPr>
                        <a:t>概要</a:t>
                      </a:r>
                      <a:endParaRPr kumimoji="1" lang="ja-JP" altLang="en-US" sz="2400" dirty="0">
                        <a:latin typeface="HGS創英角ｺﾞｼｯｸUB" panose="020B0900000000000000" pitchFamily="50" charset="-128"/>
                        <a:ea typeface="HGS創英角ｺﾞｼｯｸUB" panose="020B09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1883918"/>
                  </a:ext>
                </a:extLst>
              </a:tr>
              <a:tr h="1108197">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即時型症状</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ja-JP" altLang="en-US" sz="2800" dirty="0" smtClean="0">
                          <a:latin typeface="HG丸ｺﾞｼｯｸM-PRO" panose="020F0600000000000000" pitchFamily="50" charset="-128"/>
                          <a:ea typeface="HG丸ｺﾞｼｯｸM-PRO" panose="020F0600000000000000" pitchFamily="50" charset="-128"/>
                        </a:rPr>
                        <a:t>　　　</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食後</a:t>
                      </a:r>
                      <a:r>
                        <a:rPr lang="en-US" altLang="ja-JP" sz="2800" dirty="0" smtClean="0">
                          <a:solidFill>
                            <a:srgbClr val="FF0000"/>
                          </a:solidFill>
                          <a:latin typeface="HG丸ｺﾞｼｯｸM-PRO" panose="020F0600000000000000" pitchFamily="50" charset="-128"/>
                          <a:ea typeface="HG丸ｺﾞｼｯｸM-PRO" panose="020F0600000000000000" pitchFamily="50" charset="-128"/>
                        </a:rPr>
                        <a:t>2</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時間以内</a:t>
                      </a:r>
                      <a:endParaRPr lang="en-US" altLang="ja-JP" sz="2800" dirty="0" smtClean="0">
                        <a:solidFill>
                          <a:srgbClr val="FF0000"/>
                        </a:solidFill>
                        <a:latin typeface="HG丸ｺﾞｼｯｸM-PRO" panose="020F0600000000000000" pitchFamily="50" charset="-128"/>
                        <a:ea typeface="HG丸ｺﾞｼｯｸM-PRO" panose="020F0600000000000000" pitchFamily="50" charset="-128"/>
                      </a:endParaRPr>
                    </a:p>
                    <a:p>
                      <a:pPr algn="l"/>
                      <a:r>
                        <a:rPr lang="ja-JP" altLang="en-US" dirty="0" smtClean="0">
                          <a:latin typeface="HG丸ｺﾞｼｯｸM-PRO" panose="020F0600000000000000" pitchFamily="50" charset="-128"/>
                          <a:ea typeface="HG丸ｺﾞｼｯｸM-PRO" panose="020F0600000000000000" pitchFamily="50" charset="-128"/>
                        </a:rPr>
                        <a:t>　　　アナフィラキシーショックも想定</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4001608"/>
                  </a:ext>
                </a:extLst>
              </a:tr>
              <a:tr h="1108197">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口腔アレルギー</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症候群</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dirty="0" smtClean="0">
                          <a:latin typeface="HG丸ｺﾞｼｯｸM-PRO" panose="020F0600000000000000" pitchFamily="50" charset="-128"/>
                          <a:ea typeface="HG丸ｺﾞｼｯｸM-PRO" panose="020F0600000000000000" pitchFamily="50" charset="-128"/>
                        </a:rPr>
                        <a:t>　　　口の中がピリピリ、かゆみ、唇や舌の腫れ</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全身的な症状にも注意</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2238140"/>
                  </a:ext>
                </a:extLst>
              </a:tr>
              <a:tr h="1742751">
                <a:tc>
                  <a:txBody>
                    <a:bodyPr/>
                    <a:lstStyle/>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食物依存性</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運動誘発</a:t>
                      </a:r>
                      <a:endParaRPr kumimoji="1" lang="en-US" altLang="ja-JP" sz="2800" dirty="0" smtClean="0">
                        <a:latin typeface="HGP創英角ﾎﾟｯﾌﾟ体" panose="040B0A00000000000000" pitchFamily="50" charset="-128"/>
                        <a:ea typeface="HGP創英角ﾎﾟｯﾌﾟ体" panose="040B0A00000000000000" pitchFamily="50" charset="-128"/>
                      </a:endParaRPr>
                    </a:p>
                    <a:p>
                      <a:pPr algn="l"/>
                      <a:r>
                        <a:rPr kumimoji="1" lang="ja-JP" altLang="en-US" sz="2800" dirty="0" smtClean="0">
                          <a:latin typeface="HGP創英角ﾎﾟｯﾌﾟ体" panose="040B0A00000000000000" pitchFamily="50" charset="-128"/>
                          <a:ea typeface="HGP創英角ﾎﾟｯﾌﾟ体" panose="040B0A00000000000000" pitchFamily="50" charset="-128"/>
                        </a:rPr>
                        <a:t>　アナフィラキシー</a:t>
                      </a:r>
                      <a:endParaRPr kumimoji="1" lang="ja-JP" altLang="en-US" sz="2800" dirty="0">
                        <a:latin typeface="HGP創英角ﾎﾟｯﾌﾟ体" panose="040B0A00000000000000" pitchFamily="50" charset="-128"/>
                        <a:ea typeface="HGP創英角ﾎﾟｯﾌﾟ体" panose="040B0A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2400" dirty="0" smtClean="0">
                          <a:latin typeface="HG丸ｺﾞｼｯｸM-PRO" panose="020F0600000000000000" pitchFamily="50" charset="-128"/>
                          <a:ea typeface="HG丸ｺﾞｼｯｸM-PRO" panose="020F0600000000000000" pitchFamily="50" charset="-128"/>
                        </a:rPr>
                        <a:t>　　　　</a:t>
                      </a:r>
                      <a:r>
                        <a:rPr lang="ja-JP" altLang="en-US" sz="2800" dirty="0" smtClean="0">
                          <a:solidFill>
                            <a:srgbClr val="FF0000"/>
                          </a:solidFill>
                          <a:latin typeface="HG丸ｺﾞｼｯｸM-PRO" panose="020F0600000000000000" pitchFamily="50" charset="-128"/>
                          <a:ea typeface="HG丸ｺﾞｼｯｸM-PRO" panose="020F0600000000000000" pitchFamily="50" charset="-128"/>
                        </a:rPr>
                        <a:t>食事</a:t>
                      </a:r>
                      <a:r>
                        <a:rPr lang="ja-JP" altLang="en-US" sz="2800" dirty="0" smtClean="0">
                          <a:solidFill>
                            <a:srgbClr val="FF0000"/>
                          </a:solidFill>
                          <a:latin typeface="HGP創英角ﾎﾟｯﾌﾟ体" panose="040B0A00000000000000" pitchFamily="50" charset="-128"/>
                          <a:ea typeface="HGP創英角ﾎﾟｯﾌﾟ体" panose="040B0A00000000000000" pitchFamily="50" charset="-128"/>
                        </a:rPr>
                        <a:t>＋運動</a:t>
                      </a:r>
                      <a:r>
                        <a:rPr lang="ja-JP" altLang="en-US" dirty="0" smtClean="0">
                          <a:latin typeface="HG丸ｺﾞｼｯｸM-PRO" panose="020F0600000000000000" pitchFamily="50" charset="-128"/>
                          <a:ea typeface="HG丸ｺﾞｼｯｸM-PRO" panose="020F0600000000000000" pitchFamily="50" charset="-128"/>
                        </a:rPr>
                        <a:t>でおこる</a:t>
                      </a:r>
                      <a:endParaRPr lang="en-US" altLang="ja-JP" dirty="0" smtClean="0">
                        <a:latin typeface="HG丸ｺﾞｼｯｸM-PRO" panose="020F0600000000000000" pitchFamily="50" charset="-128"/>
                        <a:ea typeface="HG丸ｺﾞｼｯｸM-PRO" panose="020F0600000000000000" pitchFamily="50" charset="-128"/>
                      </a:endParaRPr>
                    </a:p>
                    <a:p>
                      <a:r>
                        <a:rPr lang="ja-JP" altLang="en-US" dirty="0" smtClean="0">
                          <a:latin typeface="HG丸ｺﾞｼｯｸM-PRO" panose="020F0600000000000000" pitchFamily="50" charset="-128"/>
                          <a:ea typeface="HG丸ｺﾞｼｯｸM-PRO" panose="020F0600000000000000" pitchFamily="50" charset="-128"/>
                        </a:rPr>
                        <a:t>　　　</a:t>
                      </a:r>
                      <a:r>
                        <a:rPr lang="ja-JP" altLang="en-US" sz="2400" dirty="0" smtClean="0">
                          <a:latin typeface="HG丸ｺﾞｼｯｸM-PRO" panose="020F0600000000000000" pitchFamily="50" charset="-128"/>
                          <a:ea typeface="HG丸ｺﾞｼｯｸM-PRO" panose="020F0600000000000000" pitchFamily="50" charset="-128"/>
                        </a:rPr>
                        <a:t>呼吸困難やショック症状</a:t>
                      </a:r>
                      <a:r>
                        <a:rPr lang="ja-JP" altLang="en-US" dirty="0" smtClean="0">
                          <a:latin typeface="HG丸ｺﾞｼｯｸM-PRO" panose="020F0600000000000000" pitchFamily="50" charset="-128"/>
                          <a:ea typeface="HG丸ｺﾞｼｯｸM-PRO" panose="020F0600000000000000" pitchFamily="50" charset="-128"/>
                        </a:rPr>
                        <a:t>に注意</a:t>
                      </a:r>
                      <a:endParaRPr lang="ja-JP" altLang="en-US" dirty="0">
                        <a:latin typeface="HG丸ｺﾞｼｯｸM-PRO" panose="020F0600000000000000" pitchFamily="50" charset="-128"/>
                        <a:ea typeface="HG丸ｺﾞｼｯｸM-PRO" panose="020F0600000000000000" pitchFamily="50" charset="-128"/>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1399681"/>
                  </a:ext>
                </a:extLst>
              </a:tr>
            </a:tbl>
          </a:graphicData>
        </a:graphic>
      </p:graphicFrame>
    </p:spTree>
    <p:extLst>
      <p:ext uri="{BB962C8B-B14F-4D97-AF65-F5344CB8AC3E}">
        <p14:creationId xmlns:p14="http://schemas.microsoft.com/office/powerpoint/2010/main" val="415161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2"/>
          <p:cNvSpPr>
            <a:spLocks noGrp="1"/>
          </p:cNvSpPr>
          <p:nvPr>
            <p:ph type="title"/>
          </p:nvPr>
        </p:nvSpPr>
        <p:spPr>
          <a:xfrm>
            <a:off x="2123728" y="332656"/>
            <a:ext cx="4757152" cy="548640"/>
          </a:xfrm>
        </p:spPr>
        <p:txBody>
          <a:bodyPr/>
          <a:lstStyle/>
          <a:p>
            <a:pPr eaLnBrk="1" hangingPunct="1"/>
            <a:r>
              <a:rPr lang="ja-JP" altLang="en-US" sz="4000" dirty="0" smtClean="0">
                <a:latin typeface="HGP創英角ﾎﾟｯﾌﾟ体" pitchFamily="50" charset="-128"/>
                <a:ea typeface="HGP創英角ﾎﾟｯﾌﾟ体" pitchFamily="50" charset="-128"/>
              </a:rPr>
              <a:t>安全な対応のために</a:t>
            </a:r>
          </a:p>
        </p:txBody>
      </p:sp>
      <p:sp>
        <p:nvSpPr>
          <p:cNvPr id="23555" name="コンテンツ プレースホルダー 1"/>
          <p:cNvSpPr>
            <a:spLocks noGrp="1"/>
          </p:cNvSpPr>
          <p:nvPr>
            <p:ph idx="1"/>
          </p:nvPr>
        </p:nvSpPr>
        <p:spPr>
          <a:xfrm>
            <a:off x="323528" y="1484784"/>
            <a:ext cx="8507412" cy="3240360"/>
          </a:xfrm>
        </p:spPr>
        <p:txBody>
          <a:bodyPr/>
          <a:lstStyle/>
          <a:p>
            <a:pPr marL="0" indent="0" eaLnBrk="1" hangingPunct="1">
              <a:buFont typeface="Arial" charset="0"/>
              <a:buNone/>
            </a:pPr>
            <a:r>
              <a:rPr lang="ja-JP" altLang="en-US" sz="2400" dirty="0" smtClean="0"/>
              <a:t>＊</a:t>
            </a:r>
            <a:r>
              <a:rPr lang="ja-JP" altLang="en-US" sz="2800" dirty="0" smtClean="0"/>
              <a:t>児童</a:t>
            </a:r>
            <a:r>
              <a:rPr lang="ja-JP" altLang="en-US" sz="2800" dirty="0" smtClean="0">
                <a:solidFill>
                  <a:srgbClr val="FF0000"/>
                </a:solidFill>
              </a:rPr>
              <a:t>本人の自覚</a:t>
            </a:r>
            <a:r>
              <a:rPr lang="ja-JP" altLang="en-US" sz="2400" dirty="0">
                <a:solidFill>
                  <a:srgbClr val="FF0000"/>
                </a:solidFill>
              </a:rPr>
              <a:t>　</a:t>
            </a:r>
            <a:r>
              <a:rPr lang="ja-JP" altLang="en-US" sz="2400" dirty="0" smtClean="0"/>
              <a:t>⇒本人が除去の内容、症状を知っておく</a:t>
            </a:r>
            <a:endParaRPr lang="en-US" altLang="ja-JP" sz="2400" dirty="0" smtClean="0"/>
          </a:p>
          <a:p>
            <a:pPr marL="0" indent="0" eaLnBrk="1" hangingPunct="1">
              <a:buFont typeface="Arial" charset="0"/>
              <a:buNone/>
            </a:pPr>
            <a:r>
              <a:rPr lang="ja-JP" altLang="en-US" sz="2400" dirty="0" smtClean="0"/>
              <a:t>＊</a:t>
            </a:r>
            <a:r>
              <a:rPr lang="ja-JP" altLang="en-US" sz="2800" dirty="0" smtClean="0"/>
              <a:t>周囲の</a:t>
            </a:r>
            <a:r>
              <a:rPr lang="ja-JP" altLang="en-US" sz="2800" dirty="0" smtClean="0">
                <a:solidFill>
                  <a:srgbClr val="FF0000"/>
                </a:solidFill>
              </a:rPr>
              <a:t>理解</a:t>
            </a:r>
            <a:r>
              <a:rPr lang="ja-JP" altLang="en-US" sz="2400" dirty="0" smtClean="0">
                <a:solidFill>
                  <a:srgbClr val="FF0000"/>
                </a:solidFill>
              </a:rPr>
              <a:t>　</a:t>
            </a:r>
            <a:r>
              <a:rPr lang="ja-JP" altLang="en-US" sz="2400" dirty="0" smtClean="0"/>
              <a:t>⇒友だちが　間違いに気づくこともある</a:t>
            </a:r>
            <a:endParaRPr lang="en-US" altLang="ja-JP" sz="2400" dirty="0" smtClean="0"/>
          </a:p>
          <a:p>
            <a:pPr marL="0" indent="0" eaLnBrk="1" hangingPunct="1">
              <a:buFont typeface="Arial" charset="0"/>
              <a:buNone/>
            </a:pPr>
            <a:r>
              <a:rPr lang="ja-JP" altLang="en-US" sz="2400" dirty="0" smtClean="0"/>
              <a:t>＊</a:t>
            </a:r>
            <a:r>
              <a:rPr lang="ja-JP" altLang="en-US" sz="2800" dirty="0" smtClean="0">
                <a:solidFill>
                  <a:srgbClr val="FF0000"/>
                </a:solidFill>
              </a:rPr>
              <a:t>補欠に入る職員</a:t>
            </a:r>
            <a:r>
              <a:rPr lang="ja-JP" altLang="en-US" sz="2800" dirty="0" smtClean="0"/>
              <a:t>は　アレルギー児童の確認を！　　　　　　　　　　　　　　　　　　　　　　　　　　　　</a:t>
            </a:r>
            <a:r>
              <a:rPr lang="ja-JP" altLang="en-US" dirty="0" smtClean="0"/>
              <a:t>　　　　　　　　　　　　　　　　　　　　　　　　　　　　　　</a:t>
            </a:r>
            <a:r>
              <a:rPr lang="ja-JP" altLang="en-US" sz="2400" dirty="0" smtClean="0"/>
              <a:t>＊</a:t>
            </a:r>
            <a:r>
              <a:rPr lang="ja-JP" altLang="en-US" sz="2800" dirty="0" smtClean="0">
                <a:solidFill>
                  <a:srgbClr val="FF0000"/>
                </a:solidFill>
              </a:rPr>
              <a:t>授業で食べ物を扱うとき</a:t>
            </a:r>
            <a:r>
              <a:rPr lang="ja-JP" altLang="en-US" sz="2800" dirty="0" smtClean="0"/>
              <a:t>は　管理職に確認を！</a:t>
            </a:r>
            <a:endParaRPr lang="en-US" altLang="ja-JP" sz="2800" dirty="0" smtClean="0"/>
          </a:p>
          <a:p>
            <a:pPr marL="0" indent="0" eaLnBrk="1" hangingPunct="1">
              <a:buFont typeface="Arial" charset="0"/>
              <a:buNone/>
            </a:pPr>
            <a:r>
              <a:rPr lang="ja-JP" altLang="en-US" sz="2400" dirty="0"/>
              <a:t>＊</a:t>
            </a:r>
            <a:r>
              <a:rPr lang="ja-JP" altLang="en-US" sz="2800" dirty="0" smtClean="0"/>
              <a:t>保護者との</a:t>
            </a:r>
            <a:r>
              <a:rPr lang="ja-JP" altLang="en-US" sz="2800" dirty="0" smtClean="0">
                <a:solidFill>
                  <a:srgbClr val="FF0000"/>
                </a:solidFill>
              </a:rPr>
              <a:t>面談時</a:t>
            </a:r>
            <a:r>
              <a:rPr lang="ja-JP" altLang="en-US" sz="2800" dirty="0" smtClean="0"/>
              <a:t>は　除去のことだけでなく</a:t>
            </a:r>
            <a:endParaRPr lang="en-US" altLang="ja-JP" sz="2800" dirty="0" smtClean="0"/>
          </a:p>
          <a:p>
            <a:pPr marL="0" indent="0" eaLnBrk="1" hangingPunct="1">
              <a:buFont typeface="Arial" charset="0"/>
              <a:buNone/>
            </a:pPr>
            <a:r>
              <a:rPr lang="ja-JP" altLang="en-US" sz="2800" dirty="0" smtClean="0"/>
              <a:t>　　　　　　　　　　　　　　　　　　　　当番活動も</a:t>
            </a:r>
            <a:r>
              <a:rPr lang="ja-JP" altLang="en-US" sz="2800" dirty="0" smtClean="0">
                <a:solidFill>
                  <a:srgbClr val="FF0000"/>
                </a:solidFill>
              </a:rPr>
              <a:t>確認</a:t>
            </a:r>
            <a:r>
              <a:rPr lang="ja-JP" altLang="en-US" sz="2800" dirty="0" smtClean="0"/>
              <a:t>を！　　　　　　　　　　　　　　　　</a:t>
            </a:r>
            <a:r>
              <a:rPr lang="ja-JP" altLang="en-US" dirty="0" smtClean="0"/>
              <a:t>　</a:t>
            </a:r>
            <a:endParaRPr lang="en-US" altLang="ja-JP" dirty="0" smtClean="0"/>
          </a:p>
        </p:txBody>
      </p:sp>
    </p:spTree>
    <p:extLst>
      <p:ext uri="{BB962C8B-B14F-4D97-AF65-F5344CB8AC3E}">
        <p14:creationId xmlns:p14="http://schemas.microsoft.com/office/powerpoint/2010/main" val="28914587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アングル">
  <a:themeElements>
    <a:clrScheme name="アングル">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アングル">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ングル">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3437</TotalTime>
  <Words>1321</Words>
  <Application>Microsoft Office PowerPoint</Application>
  <PresentationFormat>画面に合わせる (4:3)</PresentationFormat>
  <Paragraphs>324</Paragraphs>
  <Slides>16</Slides>
  <Notes>16</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16</vt:i4>
      </vt:variant>
    </vt:vector>
  </HeadingPairs>
  <TitlesOfParts>
    <vt:vector size="30" baseType="lpstr">
      <vt:lpstr>HGP創英角ﾎﾟｯﾌﾟ体</vt:lpstr>
      <vt:lpstr>HGS創英角ｺﾞｼｯｸUB</vt:lpstr>
      <vt:lpstr>HG丸ｺﾞｼｯｸM-PRO</vt:lpstr>
      <vt:lpstr>HG創英角ｺﾞｼｯｸUB</vt:lpstr>
      <vt:lpstr>ＭＳ Ｐゴシック</vt:lpstr>
      <vt:lpstr>Tunga</vt:lpstr>
      <vt:lpstr>Arial</vt:lpstr>
      <vt:lpstr>Calibri</vt:lpstr>
      <vt:lpstr>Candara</vt:lpstr>
      <vt:lpstr>Franklin Gothic Book</vt:lpstr>
      <vt:lpstr>Franklin Gothic Medium</vt:lpstr>
      <vt:lpstr>Symbol</vt:lpstr>
      <vt:lpstr>Wingdings</vt:lpstr>
      <vt:lpstr>アングル</vt:lpstr>
      <vt:lpstr>食物アレルギー研修</vt:lpstr>
      <vt:lpstr>Q：食物アレルギーのアレルゲン、ベスト３は？ 　　</vt:lpstr>
      <vt:lpstr>横浜市の基準献立作成における 食物アレルギー対応</vt:lpstr>
      <vt:lpstr>　　　対応までの流れ（横浜市共通）</vt:lpstr>
      <vt:lpstr>学校での食物アレルギーは３タイプ</vt:lpstr>
      <vt:lpstr>即時型とは</vt:lpstr>
      <vt:lpstr>PowerPoint プレゼンテーション</vt:lpstr>
      <vt:lpstr>PowerPoint プレゼンテーション</vt:lpstr>
      <vt:lpstr>安全な対応のために</vt:lpstr>
      <vt:lpstr>校外学習・宿泊学習での事前の確認事項</vt:lpstr>
      <vt:lpstr>宿泊学習など食事の際に注意すること</vt:lpstr>
      <vt:lpstr>班別行動時の食事や間食</vt:lpstr>
      <vt:lpstr>宿泊に関するヒヤリハット事例</vt:lpstr>
      <vt:lpstr>その他の日常での場面</vt:lpstr>
      <vt:lpstr>日常生活でのヒヤリハット事例</vt:lpstr>
      <vt:lpstr>参考資料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食物アレルギー研修</dc:title>
  <dc:creator>豊嶋由美子</dc:creator>
  <cp:lastModifiedBy>students</cp:lastModifiedBy>
  <cp:revision>187</cp:revision>
  <cp:lastPrinted>2018-12-14T07:41:01Z</cp:lastPrinted>
  <dcterms:created xsi:type="dcterms:W3CDTF">2018-08-24T23:35:11Z</dcterms:created>
  <dcterms:modified xsi:type="dcterms:W3CDTF">2019-01-18T07:59:54Z</dcterms:modified>
</cp:coreProperties>
</file>