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handoutMasterIdLst>
    <p:handoutMasterId r:id="rId23"/>
  </p:handoutMasterIdLst>
  <p:sldIdLst>
    <p:sldId id="256" r:id="rId2"/>
    <p:sldId id="296" r:id="rId3"/>
    <p:sldId id="267" r:id="rId4"/>
    <p:sldId id="281" r:id="rId5"/>
    <p:sldId id="306" r:id="rId6"/>
    <p:sldId id="316" r:id="rId7"/>
    <p:sldId id="308" r:id="rId8"/>
    <p:sldId id="309" r:id="rId9"/>
    <p:sldId id="279" r:id="rId10"/>
    <p:sldId id="276" r:id="rId11"/>
    <p:sldId id="287" r:id="rId12"/>
    <p:sldId id="283" r:id="rId13"/>
    <p:sldId id="317" r:id="rId14"/>
    <p:sldId id="269" r:id="rId15"/>
    <p:sldId id="318" r:id="rId16"/>
    <p:sldId id="319" r:id="rId17"/>
    <p:sldId id="320" r:id="rId18"/>
    <p:sldId id="310" r:id="rId19"/>
    <p:sldId id="311" r:id="rId20"/>
    <p:sldId id="321" r:id="rId21"/>
  </p:sldIdLst>
  <p:sldSz cx="9144000" cy="6858000" type="screen4x3"/>
  <p:notesSz cx="6742113"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50000" autoAdjust="0"/>
  </p:normalViewPr>
  <p:slideViewPr>
    <p:cSldViewPr>
      <p:cViewPr varScale="1">
        <p:scale>
          <a:sx n="54" d="100"/>
          <a:sy n="54" d="100"/>
        </p:scale>
        <p:origin x="1644" y="60"/>
      </p:cViewPr>
      <p:guideLst>
        <p:guide orient="horz" pos="2160"/>
        <p:guide pos="2880"/>
      </p:guideLst>
    </p:cSldViewPr>
  </p:slideViewPr>
  <p:outlineViewPr>
    <p:cViewPr>
      <p:scale>
        <a:sx n="33" d="100"/>
        <a:sy n="33" d="100"/>
      </p:scale>
      <p:origin x="0" y="124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22165" cy="495619"/>
          </a:xfrm>
          <a:prstGeom prst="rect">
            <a:avLst/>
          </a:prstGeom>
        </p:spPr>
        <p:txBody>
          <a:bodyPr vert="horz" lIns="91494" tIns="45748" rIns="91494" bIns="4574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8360" y="1"/>
            <a:ext cx="2922164" cy="495619"/>
          </a:xfrm>
          <a:prstGeom prst="rect">
            <a:avLst/>
          </a:prstGeom>
        </p:spPr>
        <p:txBody>
          <a:bodyPr vert="horz" lIns="91494" tIns="45748" rIns="91494" bIns="45748" rtlCol="0"/>
          <a:lstStyle>
            <a:lvl1pPr algn="r">
              <a:defRPr sz="1200"/>
            </a:lvl1pPr>
          </a:lstStyle>
          <a:p>
            <a:fld id="{A58EC1A5-C14C-4220-A32D-6E093532301A}" type="datetimeFigureOut">
              <a:rPr kumimoji="1" lang="ja-JP" altLang="en-US" smtClean="0"/>
              <a:t>2019/1/18</a:t>
            </a:fld>
            <a:endParaRPr kumimoji="1" lang="ja-JP" altLang="en-US"/>
          </a:p>
        </p:txBody>
      </p:sp>
      <p:sp>
        <p:nvSpPr>
          <p:cNvPr id="4" name="フッター プレースホルダー 3"/>
          <p:cNvSpPr>
            <a:spLocks noGrp="1"/>
          </p:cNvSpPr>
          <p:nvPr>
            <p:ph type="ftr" sz="quarter" idx="2"/>
          </p:nvPr>
        </p:nvSpPr>
        <p:spPr>
          <a:xfrm>
            <a:off x="2" y="9377045"/>
            <a:ext cx="2922165" cy="495619"/>
          </a:xfrm>
          <a:prstGeom prst="rect">
            <a:avLst/>
          </a:prstGeom>
        </p:spPr>
        <p:txBody>
          <a:bodyPr vert="horz" lIns="91494" tIns="45748" rIns="91494" bIns="4574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8360" y="9377045"/>
            <a:ext cx="2922164" cy="495619"/>
          </a:xfrm>
          <a:prstGeom prst="rect">
            <a:avLst/>
          </a:prstGeom>
        </p:spPr>
        <p:txBody>
          <a:bodyPr vert="horz" lIns="91494" tIns="45748" rIns="91494" bIns="45748" rtlCol="0" anchor="b"/>
          <a:lstStyle>
            <a:lvl1pPr algn="r">
              <a:defRPr sz="1200"/>
            </a:lvl1pPr>
          </a:lstStyle>
          <a:p>
            <a:fld id="{20AC6D74-450E-4C7F-8AFE-E204DB01A6E0}" type="slidenum">
              <a:rPr kumimoji="1" lang="ja-JP" altLang="en-US" smtClean="0"/>
              <a:t>‹#›</a:t>
            </a:fld>
            <a:endParaRPr kumimoji="1" lang="ja-JP" altLang="en-US"/>
          </a:p>
        </p:txBody>
      </p:sp>
    </p:spTree>
    <p:extLst>
      <p:ext uri="{BB962C8B-B14F-4D97-AF65-F5344CB8AC3E}">
        <p14:creationId xmlns:p14="http://schemas.microsoft.com/office/powerpoint/2010/main" val="29043376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22165" cy="494031"/>
          </a:xfrm>
          <a:prstGeom prst="rect">
            <a:avLst/>
          </a:prstGeom>
        </p:spPr>
        <p:txBody>
          <a:bodyPr vert="horz" lIns="91494" tIns="45748" rIns="91494" bIns="4574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8360" y="1"/>
            <a:ext cx="2922164" cy="494031"/>
          </a:xfrm>
          <a:prstGeom prst="rect">
            <a:avLst/>
          </a:prstGeom>
        </p:spPr>
        <p:txBody>
          <a:bodyPr vert="horz" lIns="91494" tIns="45748" rIns="91494" bIns="45748" rtlCol="0"/>
          <a:lstStyle>
            <a:lvl1pPr algn="r">
              <a:defRPr sz="1200"/>
            </a:lvl1pPr>
          </a:lstStyle>
          <a:p>
            <a:fld id="{21585B54-0CEF-431E-A177-9BBB58B1BD8E}" type="datetimeFigureOut">
              <a:rPr kumimoji="1" lang="ja-JP" altLang="en-US" smtClean="0"/>
              <a:t>2019/1/18</a:t>
            </a:fld>
            <a:endParaRPr kumimoji="1" lang="ja-JP" altLang="en-US"/>
          </a:p>
        </p:txBody>
      </p:sp>
      <p:sp>
        <p:nvSpPr>
          <p:cNvPr id="4" name="スライド イメージ プレースホルダー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94" tIns="45748" rIns="91494" bIns="45748" rtlCol="0" anchor="ctr"/>
          <a:lstStyle/>
          <a:p>
            <a:endParaRPr lang="ja-JP" altLang="en-US"/>
          </a:p>
        </p:txBody>
      </p:sp>
      <p:sp>
        <p:nvSpPr>
          <p:cNvPr id="5" name="ノート プレースホルダー 4"/>
          <p:cNvSpPr>
            <a:spLocks noGrp="1"/>
          </p:cNvSpPr>
          <p:nvPr>
            <p:ph type="body" sz="quarter" idx="3"/>
          </p:nvPr>
        </p:nvSpPr>
        <p:spPr>
          <a:xfrm>
            <a:off x="673736" y="4689316"/>
            <a:ext cx="5394644" cy="4443096"/>
          </a:xfrm>
          <a:prstGeom prst="rect">
            <a:avLst/>
          </a:prstGeom>
        </p:spPr>
        <p:txBody>
          <a:bodyPr vert="horz" lIns="91494" tIns="45748" rIns="91494" bIns="4574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377044"/>
            <a:ext cx="2922165" cy="494030"/>
          </a:xfrm>
          <a:prstGeom prst="rect">
            <a:avLst/>
          </a:prstGeom>
        </p:spPr>
        <p:txBody>
          <a:bodyPr vert="horz" lIns="91494" tIns="45748" rIns="91494" bIns="4574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8360" y="9377044"/>
            <a:ext cx="2922164" cy="494030"/>
          </a:xfrm>
          <a:prstGeom prst="rect">
            <a:avLst/>
          </a:prstGeom>
        </p:spPr>
        <p:txBody>
          <a:bodyPr vert="horz" lIns="91494" tIns="45748" rIns="91494" bIns="45748" rtlCol="0" anchor="b"/>
          <a:lstStyle>
            <a:lvl1pPr algn="r">
              <a:defRPr sz="1200"/>
            </a:lvl1pPr>
          </a:lstStyle>
          <a:p>
            <a:fld id="{41DE6AEF-EA13-41F1-8B29-B9793C797E22}" type="slidenum">
              <a:rPr kumimoji="1" lang="ja-JP" altLang="en-US" smtClean="0"/>
              <a:t>‹#›</a:t>
            </a:fld>
            <a:endParaRPr kumimoji="1" lang="ja-JP" altLang="en-US"/>
          </a:p>
        </p:txBody>
      </p:sp>
    </p:spTree>
    <p:extLst>
      <p:ext uri="{BB962C8B-B14F-4D97-AF65-F5344CB8AC3E}">
        <p14:creationId xmlns:p14="http://schemas.microsoft.com/office/powerpoint/2010/main" val="25391682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（危機管理研修）</a:t>
            </a:r>
            <a:endParaRPr kumimoji="1" lang="en-US" altLang="ja-JP" dirty="0" smtClean="0"/>
          </a:p>
          <a:p>
            <a:r>
              <a:rPr kumimoji="1" lang="ja-JP" altLang="en-US" dirty="0" smtClean="0"/>
              <a:t>食物アレルギー研修をはじめます。</a:t>
            </a:r>
            <a:endParaRPr kumimoji="1" lang="en-US" altLang="ja-JP" dirty="0" smtClean="0"/>
          </a:p>
          <a:p>
            <a:endParaRPr kumimoji="1" lang="en-US" altLang="ja-JP" dirty="0" smtClean="0"/>
          </a:p>
          <a:p>
            <a:r>
              <a:rPr kumimoji="1" lang="ja-JP" altLang="en-US" dirty="0" smtClean="0"/>
              <a:t>私たちは日々、児童生徒が学校生活を健康で安全に送れるよう様々なところで注意をしています。</a:t>
            </a:r>
            <a:endParaRPr kumimoji="1" lang="en-US" altLang="ja-JP" dirty="0" smtClean="0"/>
          </a:p>
          <a:p>
            <a:r>
              <a:rPr kumimoji="1" lang="ja-JP" altLang="en-US" dirty="0" smtClean="0"/>
              <a:t>今回はその一つである「食物アレルギー」についての注意や配慮について、共通理解をしていきます。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a:t>
            </a:fld>
            <a:endParaRPr kumimoji="1" lang="ja-JP" altLang="en-US"/>
          </a:p>
        </p:txBody>
      </p:sp>
    </p:spTree>
    <p:extLst>
      <p:ext uri="{BB962C8B-B14F-4D97-AF65-F5344CB8AC3E}">
        <p14:creationId xmlns:p14="http://schemas.microsoft.com/office/powerpoint/2010/main" val="120704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給食の提供内容の確認です。</a:t>
            </a:r>
            <a:endParaRPr lang="en-US" altLang="ja-JP" dirty="0" smtClean="0"/>
          </a:p>
          <a:p>
            <a:endParaRPr lang="en-US" altLang="ja-JP" dirty="0" smtClean="0"/>
          </a:p>
          <a:p>
            <a:r>
              <a:rPr lang="ja-JP" altLang="en-US" dirty="0" smtClean="0"/>
              <a:t>給食室では原則、除去食を提供します。</a:t>
            </a:r>
            <a:endParaRPr lang="en-US" altLang="ja-JP" dirty="0"/>
          </a:p>
          <a:p>
            <a:r>
              <a:rPr lang="ja-JP" altLang="en-US" dirty="0"/>
              <a:t>　　代替が必要な</a:t>
            </a:r>
            <a:r>
              <a:rPr lang="ja-JP" altLang="en-US" dirty="0" smtClean="0"/>
              <a:t>場合は、家庭から</a:t>
            </a:r>
            <a:r>
              <a:rPr lang="ja-JP" altLang="en-US" dirty="0"/>
              <a:t>の</a:t>
            </a:r>
            <a:r>
              <a:rPr lang="ja-JP" altLang="en-US" dirty="0" smtClean="0"/>
              <a:t>持参</a:t>
            </a:r>
            <a:r>
              <a:rPr lang="ja-JP" altLang="en-US" dirty="0"/>
              <a:t>を</a:t>
            </a:r>
            <a:r>
              <a:rPr lang="ja-JP" altLang="en-US" dirty="0" smtClean="0"/>
              <a:t>お願い</a:t>
            </a:r>
            <a:r>
              <a:rPr lang="ja-JP" altLang="en-US" dirty="0"/>
              <a:t>して</a:t>
            </a:r>
            <a:r>
              <a:rPr lang="ja-JP" altLang="en-US" dirty="0" smtClean="0"/>
              <a:t>います。</a:t>
            </a:r>
            <a:endParaRPr lang="en-US" altLang="ja-JP" dirty="0" smtClean="0"/>
          </a:p>
          <a:p>
            <a:endParaRPr lang="en-US" altLang="ja-JP" dirty="0"/>
          </a:p>
          <a:p>
            <a:r>
              <a:rPr lang="ja-JP" altLang="en-US" dirty="0" smtClean="0"/>
              <a:t>牛乳</a:t>
            </a:r>
            <a:r>
              <a:rPr lang="ja-JP" altLang="en-US" dirty="0"/>
              <a:t>とプルーン発酵乳は</a:t>
            </a:r>
            <a:r>
              <a:rPr lang="ja-JP" altLang="en-US" dirty="0" smtClean="0"/>
              <a:t>、</a:t>
            </a:r>
            <a:endParaRPr lang="en-US" altLang="ja-JP" dirty="0" smtClean="0"/>
          </a:p>
          <a:p>
            <a:r>
              <a:rPr lang="ja-JP" altLang="en-US" dirty="0" smtClean="0"/>
              <a:t>　　代替</a:t>
            </a:r>
            <a:r>
              <a:rPr lang="ja-JP" altLang="en-US" dirty="0"/>
              <a:t>として麦茶（</a:t>
            </a:r>
            <a:r>
              <a:rPr lang="en-US" altLang="ja-JP" dirty="0"/>
              <a:t>100ml</a:t>
            </a:r>
            <a:r>
              <a:rPr lang="ja-JP" altLang="en-US" dirty="0"/>
              <a:t>）を</a:t>
            </a:r>
            <a:r>
              <a:rPr lang="ja-JP" altLang="en-US" dirty="0" smtClean="0"/>
              <a:t>提供しています。</a:t>
            </a:r>
            <a:endParaRPr lang="en-US" altLang="ja-JP" dirty="0" smtClean="0"/>
          </a:p>
          <a:p>
            <a:endParaRPr lang="en-US" altLang="ja-JP" dirty="0"/>
          </a:p>
          <a:p>
            <a:r>
              <a:rPr lang="ja-JP" altLang="en-US" dirty="0" smtClean="0"/>
              <a:t>除去食は安全上、できる限りシンプルに最小限</a:t>
            </a:r>
            <a:r>
              <a:rPr lang="ja-JP" altLang="en-US" dirty="0"/>
              <a:t>に</a:t>
            </a:r>
            <a:r>
              <a:rPr lang="ja-JP" altLang="en-US" dirty="0" smtClean="0"/>
              <a:t>し、提供しています。</a:t>
            </a:r>
            <a:endParaRPr lang="en-US" altLang="ja-JP" dirty="0" smtClean="0"/>
          </a:p>
          <a:p>
            <a:r>
              <a:rPr lang="ja-JP" altLang="en-US" dirty="0" smtClean="0"/>
              <a:t>これらの判断は、面談時に保護者と学校が情報共有を行ったうえで行います。</a:t>
            </a:r>
            <a:endParaRPr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10</a:t>
            </a:fld>
            <a:endParaRPr kumimoji="1" lang="ja-JP" altLang="en-US"/>
          </a:p>
        </p:txBody>
      </p:sp>
    </p:spTree>
    <p:extLst>
      <p:ext uri="{BB962C8B-B14F-4D97-AF65-F5344CB8AC3E}">
        <p14:creationId xmlns:p14="http://schemas.microsoft.com/office/powerpoint/2010/main" val="617919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defRPr/>
            </a:pPr>
            <a:r>
              <a:rPr lang="ja-JP" altLang="en-US" dirty="0" smtClean="0"/>
              <a:t>実際の給食が届くまでの流れについて確認します。</a:t>
            </a:r>
            <a:endParaRPr lang="en-US" altLang="ja-JP" dirty="0" smtClean="0"/>
          </a:p>
          <a:p>
            <a:pPr>
              <a:defRPr/>
            </a:pPr>
            <a:endParaRPr lang="en-US" altLang="ja-JP" dirty="0" smtClean="0"/>
          </a:p>
          <a:p>
            <a:pPr>
              <a:defRPr/>
            </a:pPr>
            <a:r>
              <a:rPr lang="ja-JP" altLang="en-US" dirty="0" smtClean="0"/>
              <a:t>まず栄養士から翌月</a:t>
            </a:r>
            <a:r>
              <a:rPr lang="ja-JP" altLang="en-US" dirty="0"/>
              <a:t>の</a:t>
            </a:r>
            <a:r>
              <a:rPr lang="ja-JP" altLang="en-US" dirty="0" smtClean="0"/>
              <a:t>献立表が保護者へ配布されます。（</a:t>
            </a:r>
            <a:r>
              <a:rPr lang="ja-JP" altLang="en-US" dirty="0"/>
              <a:t>栄養士→担任→保護者</a:t>
            </a:r>
            <a:r>
              <a:rPr lang="ja-JP" altLang="en-US" dirty="0" smtClean="0"/>
              <a:t>）</a:t>
            </a:r>
            <a:endParaRPr lang="en-US" altLang="ja-JP" dirty="0" smtClean="0"/>
          </a:p>
          <a:p>
            <a:pPr>
              <a:defRPr/>
            </a:pPr>
            <a:endParaRPr lang="en-US" altLang="ja-JP" dirty="0"/>
          </a:p>
          <a:p>
            <a:pPr>
              <a:defRPr/>
            </a:pPr>
            <a:r>
              <a:rPr lang="ja-JP" altLang="en-US" dirty="0" smtClean="0"/>
              <a:t>保護者は献立表にアレルギー</a:t>
            </a:r>
            <a:r>
              <a:rPr lang="ja-JP" altLang="en-US" dirty="0"/>
              <a:t>該当</a:t>
            </a:r>
            <a:r>
              <a:rPr lang="ja-JP" altLang="en-US" dirty="0" smtClean="0"/>
              <a:t>食品をチェックし学校は回収します。（保護者　→担任　→栄養士）</a:t>
            </a:r>
            <a:endParaRPr lang="en-US" altLang="ja-JP" dirty="0" smtClean="0"/>
          </a:p>
          <a:p>
            <a:pPr>
              <a:defRPr/>
            </a:pPr>
            <a:r>
              <a:rPr lang="ja-JP" altLang="en-US" dirty="0" smtClean="0"/>
              <a:t>大切な情報なので、担任は必ず栄養士に手渡しか一声かけるようにします。</a:t>
            </a:r>
            <a:endParaRPr lang="en-US" altLang="ja-JP" dirty="0" smtClean="0"/>
          </a:p>
          <a:p>
            <a:pPr>
              <a:defRPr/>
            </a:pPr>
            <a:endParaRPr lang="en-US" altLang="ja-JP" dirty="0"/>
          </a:p>
          <a:p>
            <a:pPr>
              <a:defRPr/>
            </a:pPr>
            <a:r>
              <a:rPr lang="ja-JP" altLang="en-US" dirty="0" smtClean="0"/>
              <a:t>栄養士は確認後</a:t>
            </a:r>
            <a:r>
              <a:rPr lang="ja-JP" altLang="en-US" dirty="0"/>
              <a:t>、献立表のコピーを担任、保護者</a:t>
            </a:r>
            <a:r>
              <a:rPr lang="ja-JP" altLang="en-US" dirty="0" smtClean="0"/>
              <a:t>へ渡します。担任保護者は確認用として要保存とします。</a:t>
            </a:r>
            <a:endParaRPr lang="en-US" altLang="ja-JP" dirty="0" smtClean="0"/>
          </a:p>
          <a:p>
            <a:pPr>
              <a:defRPr/>
            </a:pPr>
            <a:r>
              <a:rPr lang="ja-JP" altLang="en-US" dirty="0" smtClean="0"/>
              <a:t>また、担任不在時の安全のため、誰もがわかるようにクラスで保管します。</a:t>
            </a:r>
            <a:endParaRPr lang="en-US" altLang="ja-JP" dirty="0" smtClean="0"/>
          </a:p>
          <a:p>
            <a:pPr>
              <a:defRPr/>
            </a:pPr>
            <a:endParaRPr lang="en-US" altLang="ja-JP" dirty="0"/>
          </a:p>
          <a:p>
            <a:pPr>
              <a:defRPr/>
            </a:pPr>
            <a:r>
              <a:rPr lang="ja-JP" altLang="en-US" dirty="0" smtClean="0"/>
              <a:t>栄養士は除去食一覧表を作成します。</a:t>
            </a:r>
            <a:endParaRPr lang="en-US" altLang="ja-JP" dirty="0" smtClean="0"/>
          </a:p>
          <a:p>
            <a:pPr>
              <a:defRPr/>
            </a:pPr>
            <a:endParaRPr lang="en-US" altLang="ja-JP" dirty="0"/>
          </a:p>
          <a:p>
            <a:pPr>
              <a:defRPr/>
            </a:pPr>
            <a:r>
              <a:rPr lang="ja-JP" altLang="en-US" dirty="0"/>
              <a:t>調理員と確認後　</a:t>
            </a:r>
            <a:r>
              <a:rPr lang="ja-JP" altLang="en-US" dirty="0" smtClean="0"/>
              <a:t>除去食を調理します。</a:t>
            </a:r>
            <a:endParaRPr lang="en-US" altLang="ja-JP" dirty="0" smtClean="0"/>
          </a:p>
          <a:p>
            <a:pPr>
              <a:defRPr/>
            </a:pPr>
            <a:endParaRPr lang="en-US" altLang="ja-JP" dirty="0"/>
          </a:p>
          <a:p>
            <a:pPr>
              <a:defRPr/>
            </a:pPr>
            <a:r>
              <a:rPr lang="ja-JP" altLang="en-US" dirty="0" smtClean="0"/>
              <a:t>給食室で児童</a:t>
            </a:r>
            <a:r>
              <a:rPr lang="ja-JP" altLang="en-US" dirty="0"/>
              <a:t>専用のトレーおよび、蓋付き容器に</a:t>
            </a:r>
            <a:r>
              <a:rPr lang="ja-JP" altLang="en-US" dirty="0" smtClean="0"/>
              <a:t>配食します。</a:t>
            </a:r>
            <a:endParaRPr lang="en-US" altLang="ja-JP" dirty="0" smtClean="0"/>
          </a:p>
          <a:p>
            <a:pPr>
              <a:defRPr/>
            </a:pPr>
            <a:endParaRPr lang="en-US" altLang="ja-JP" dirty="0"/>
          </a:p>
          <a:p>
            <a:pPr>
              <a:defRPr/>
            </a:pPr>
            <a:r>
              <a:rPr lang="ja-JP" altLang="en-US" dirty="0"/>
              <a:t>該当児童のクラスコンテナにのせ、教室</a:t>
            </a:r>
            <a:r>
              <a:rPr lang="ja-JP" altLang="en-US" dirty="0" smtClean="0"/>
              <a:t>へ運ばれ、</a:t>
            </a:r>
            <a:endParaRPr lang="en-US" altLang="ja-JP" dirty="0" smtClean="0"/>
          </a:p>
          <a:p>
            <a:pPr>
              <a:defRPr/>
            </a:pPr>
            <a:r>
              <a:rPr lang="ja-JP" altLang="en-US" dirty="0" smtClean="0"/>
              <a:t>担任に手渡しされます。</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11</a:t>
            </a:fld>
            <a:endParaRPr kumimoji="1" lang="ja-JP" altLang="en-US"/>
          </a:p>
        </p:txBody>
      </p:sp>
    </p:spTree>
    <p:extLst>
      <p:ext uri="{BB962C8B-B14F-4D97-AF65-F5344CB8AC3E}">
        <p14:creationId xmlns:p14="http://schemas.microsoft.com/office/powerpoint/2010/main" val="8611713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給食室から給食を受け取ったら</a:t>
            </a:r>
            <a:endParaRPr kumimoji="1" lang="en-US" altLang="ja-JP" dirty="0" smtClean="0"/>
          </a:p>
          <a:p>
            <a:endParaRPr kumimoji="1" lang="en-US" altLang="ja-JP" dirty="0" smtClean="0"/>
          </a:p>
          <a:p>
            <a:pPr marL="0" indent="0" eaLnBrk="1" hangingPunct="1">
              <a:buFont typeface="Arial" charset="0"/>
              <a:buNone/>
            </a:pPr>
            <a:r>
              <a:rPr lang="ja-JP" altLang="en-US" sz="1200" dirty="0" smtClean="0"/>
              <a:t>①　献立表で除去食の有無と内容を確認します</a:t>
            </a:r>
            <a:endParaRPr lang="en-US" altLang="ja-JP" sz="1200" dirty="0" smtClean="0"/>
          </a:p>
          <a:p>
            <a:pPr marL="0" indent="0" eaLnBrk="1" hangingPunct="1">
              <a:buFont typeface="Arial" charset="0"/>
              <a:buNone/>
            </a:pPr>
            <a:r>
              <a:rPr lang="ja-JP" altLang="en-US" sz="1200" dirty="0" smtClean="0"/>
              <a:t>②　</a:t>
            </a:r>
            <a:r>
              <a:rPr lang="ja-JP" altLang="en-US" sz="1200" dirty="0" smtClean="0">
                <a:solidFill>
                  <a:srgbClr val="FF0000"/>
                </a:solidFill>
              </a:rPr>
              <a:t>担任がコンテナ</a:t>
            </a:r>
            <a:r>
              <a:rPr lang="ja-JP" altLang="en-US" sz="1200" dirty="0" smtClean="0"/>
              <a:t>から取り出す　受け取る</a:t>
            </a:r>
            <a:endParaRPr lang="en-US" altLang="ja-JP" sz="1200" dirty="0" smtClean="0"/>
          </a:p>
          <a:p>
            <a:pPr marL="0" indent="0" eaLnBrk="1" hangingPunct="1">
              <a:buFont typeface="Arial" charset="0"/>
              <a:buNone/>
            </a:pPr>
            <a:r>
              <a:rPr lang="ja-JP" altLang="en-US" sz="1200" dirty="0" smtClean="0"/>
              <a:t>③　</a:t>
            </a:r>
            <a:r>
              <a:rPr lang="ja-JP" altLang="en-US" sz="1200" dirty="0" smtClean="0">
                <a:solidFill>
                  <a:srgbClr val="FF0000"/>
                </a:solidFill>
              </a:rPr>
              <a:t>トレーごと一番に担任がアレルギー児童に配膳します</a:t>
            </a:r>
            <a:endParaRPr lang="en-US" altLang="ja-JP" sz="1200" dirty="0" smtClean="0">
              <a:solidFill>
                <a:srgbClr val="FF0000"/>
              </a:solidFill>
            </a:endParaRPr>
          </a:p>
          <a:p>
            <a:pPr marL="0" indent="0" eaLnBrk="1" hangingPunct="1">
              <a:buFont typeface="Arial" charset="0"/>
              <a:buNone/>
            </a:pPr>
            <a:r>
              <a:rPr lang="ja-JP" altLang="en-US" sz="1200" dirty="0" smtClean="0"/>
              <a:t>④　「いただきます」までアレルギー児童は</a:t>
            </a:r>
            <a:r>
              <a:rPr lang="ja-JP" altLang="en-US" sz="1200" dirty="0" smtClean="0">
                <a:solidFill>
                  <a:srgbClr val="FF0000"/>
                </a:solidFill>
              </a:rPr>
              <a:t>ふたをあけません</a:t>
            </a:r>
            <a:endParaRPr lang="en-US" altLang="ja-JP" sz="1200" dirty="0" smtClean="0">
              <a:solidFill>
                <a:srgbClr val="FF0000"/>
              </a:solidFill>
            </a:endParaRPr>
          </a:p>
          <a:p>
            <a:pPr marL="0" indent="0" eaLnBrk="1" hangingPunct="1">
              <a:buFont typeface="Arial" charset="0"/>
              <a:buNone/>
            </a:pPr>
            <a:endParaRPr lang="en-US" altLang="ja-JP" sz="1200" dirty="0" smtClean="0">
              <a:solidFill>
                <a:srgbClr val="FF0000"/>
              </a:solidFill>
            </a:endParaRPr>
          </a:p>
          <a:p>
            <a:pPr marL="0" indent="0" eaLnBrk="1" hangingPunct="1">
              <a:buFont typeface="Arial" charset="0"/>
              <a:buNone/>
            </a:pPr>
            <a:r>
              <a:rPr lang="ja-JP" altLang="en-US" sz="1200" dirty="0" smtClean="0">
                <a:solidFill>
                  <a:srgbClr val="FF0000"/>
                </a:solidFill>
              </a:rPr>
              <a:t>これは約束事なので確実に対応してください。</a:t>
            </a:r>
            <a:endParaRPr lang="en-US" altLang="ja-JP" sz="1200" dirty="0" smtClean="0">
              <a:solidFill>
                <a:srgbClr val="FF0000"/>
              </a:solidFill>
            </a:endParaRPr>
          </a:p>
          <a:p>
            <a:pPr marL="0" indent="0" eaLnBrk="1" hangingPunct="1">
              <a:buFont typeface="Arial" charset="0"/>
              <a:buNone/>
            </a:pPr>
            <a:r>
              <a:rPr lang="ja-JP" altLang="en-US" sz="1200" dirty="0" smtClean="0">
                <a:solidFill>
                  <a:srgbClr val="FF0000"/>
                </a:solidFill>
              </a:rPr>
              <a:t>対応の順番がまちまちだと、事故につながります。</a:t>
            </a:r>
            <a:endParaRPr lang="en-US" altLang="ja-JP" sz="1200" dirty="0" smtClean="0">
              <a:solidFill>
                <a:srgbClr val="FF0000"/>
              </a:solidFill>
            </a:endParaRPr>
          </a:p>
          <a:p>
            <a:pPr marL="0" indent="0" eaLnBrk="1" hangingPunct="1">
              <a:buFont typeface="Arial" charset="0"/>
              <a:buNone/>
            </a:pPr>
            <a:r>
              <a:rPr lang="ja-JP" altLang="en-US" sz="1200" dirty="0" smtClean="0">
                <a:solidFill>
                  <a:srgbClr val="FF0000"/>
                </a:solidFill>
              </a:rPr>
              <a:t>必ず約束事と順番を守りましょう。</a:t>
            </a:r>
            <a:endParaRPr lang="en-US" altLang="ja-JP" sz="1200" dirty="0" smtClean="0">
              <a:solidFill>
                <a:srgbClr val="FF0000"/>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12</a:t>
            </a:fld>
            <a:endParaRPr kumimoji="1" lang="ja-JP" altLang="en-US"/>
          </a:p>
        </p:txBody>
      </p:sp>
    </p:spTree>
    <p:extLst>
      <p:ext uri="{BB962C8B-B14F-4D97-AF65-F5344CB8AC3E}">
        <p14:creationId xmlns:p14="http://schemas.microsoft.com/office/powerpoint/2010/main" val="7528388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（各校によってことなることがあります・・・）</a:t>
            </a:r>
            <a:endParaRPr kumimoji="1" lang="en-US" altLang="ja-JP" dirty="0" smtClean="0"/>
          </a:p>
          <a:p>
            <a:endParaRPr kumimoji="1" lang="en-US" altLang="ja-JP" dirty="0" smtClean="0"/>
          </a:p>
          <a:p>
            <a:r>
              <a:rPr kumimoji="1" lang="ja-JP" altLang="en-US" dirty="0" smtClean="0"/>
              <a:t>アレルギー対応食には蓋がついています。</a:t>
            </a:r>
            <a:endParaRPr kumimoji="1" lang="en-US" altLang="ja-JP" dirty="0" smtClean="0"/>
          </a:p>
          <a:p>
            <a:r>
              <a:rPr kumimoji="1" lang="ja-JP" altLang="en-US" dirty="0" smtClean="0"/>
              <a:t>蓋はアレルギー対応食であることの目印になると同時にアレルギーの原因食品の混入防止の役割があります。</a:t>
            </a:r>
            <a:endParaRPr kumimoji="1" lang="en-US" altLang="ja-JP" dirty="0" smtClean="0"/>
          </a:p>
          <a:p>
            <a:r>
              <a:rPr kumimoji="1" lang="ja-JP" altLang="en-US" dirty="0" smtClean="0"/>
              <a:t>「いただきます」をするまで、蓋は取らないよう、指導します。</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pPr/>
              <a:t>13</a:t>
            </a:fld>
            <a:endParaRPr kumimoji="1" lang="ja-JP" altLang="en-US"/>
          </a:p>
        </p:txBody>
      </p:sp>
    </p:spTree>
    <p:extLst>
      <p:ext uri="{BB962C8B-B14F-4D97-AF65-F5344CB8AC3E}">
        <p14:creationId xmlns:p14="http://schemas.microsoft.com/office/powerpoint/2010/main" val="1332510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給食前</a:t>
            </a:r>
            <a:r>
              <a:rPr lang="ja-JP" altLang="en-US" dirty="0"/>
              <a:t>に</a:t>
            </a:r>
            <a:r>
              <a:rPr lang="ja-JP" altLang="en-US" dirty="0" smtClean="0"/>
              <a:t>、必ず献立表でアレルギー</a:t>
            </a:r>
            <a:r>
              <a:rPr lang="ja-JP" altLang="en-US" dirty="0"/>
              <a:t>対応を</a:t>
            </a:r>
            <a:r>
              <a:rPr lang="ja-JP" altLang="en-US" dirty="0" smtClean="0"/>
              <a:t>確認します。</a:t>
            </a:r>
            <a:endParaRPr lang="en-US" altLang="ja-JP" dirty="0"/>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給食室またはワゴンで対応食を受け取る際は、対応食の食器の色・ふたなどに書かれた学年組・児童名・献立名（どの食材を除去しているのか）を確認し、</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確認票にサインをするなどのダブルチェックを行います。</a:t>
            </a:r>
            <a:endParaRPr lang="en-US" altLang="ja-JP" dirty="0" smtClean="0"/>
          </a:p>
          <a:p>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受け取った対応食は、担任が運び、トレーのまますぐに本人の机上に置きます。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絶対に一時的であっても本人以外の机上や棚等に置くことはしないでください。</a:t>
            </a:r>
            <a:endParaRPr lang="en-US" altLang="ja-JP" dirty="0" smtClean="0"/>
          </a:p>
          <a:p>
            <a:endParaRPr lang="en-US" altLang="ja-JP" dirty="0" smtClean="0"/>
          </a:p>
          <a:p>
            <a:r>
              <a:rPr lang="ja-JP" altLang="en-US" dirty="0" smtClean="0"/>
              <a:t>「</a:t>
            </a:r>
            <a:r>
              <a:rPr lang="ja-JP" altLang="en-US" dirty="0"/>
              <a:t>配膳</a:t>
            </a:r>
            <a:r>
              <a:rPr lang="ja-JP" altLang="en-US" dirty="0" smtClean="0"/>
              <a:t>しないもの」</a:t>
            </a:r>
            <a:r>
              <a:rPr lang="ja-JP" altLang="en-US" dirty="0"/>
              <a:t>に</a:t>
            </a:r>
            <a:r>
              <a:rPr lang="ja-JP" altLang="en-US" dirty="0" smtClean="0"/>
              <a:t>注意しましょう。</a:t>
            </a:r>
            <a:endParaRPr lang="en-US" altLang="ja-JP" dirty="0"/>
          </a:p>
          <a:p>
            <a:r>
              <a:rPr lang="ja-JP" altLang="en-US" dirty="0"/>
              <a:t>例１：</a:t>
            </a:r>
            <a:r>
              <a:rPr lang="ja-JP" altLang="en-US" dirty="0" smtClean="0"/>
              <a:t>チーズは対応食</a:t>
            </a:r>
            <a:r>
              <a:rPr lang="ja-JP" altLang="en-US" dirty="0"/>
              <a:t>が</a:t>
            </a:r>
            <a:r>
              <a:rPr lang="ja-JP" altLang="en-US" dirty="0" smtClean="0"/>
              <a:t>無い</a:t>
            </a:r>
            <a:r>
              <a:rPr lang="ja-JP" altLang="en-US" dirty="0"/>
              <a:t>ので、乳製品除去</a:t>
            </a:r>
            <a:r>
              <a:rPr lang="ja-JP" altLang="en-US" dirty="0" smtClean="0"/>
              <a:t>の児童の</a:t>
            </a:r>
            <a:r>
              <a:rPr lang="ja-JP" altLang="en-US" dirty="0"/>
              <a:t>トレーには</a:t>
            </a:r>
            <a:r>
              <a:rPr lang="ja-JP" altLang="en-US" dirty="0" smtClean="0"/>
              <a:t>のせない　</a:t>
            </a:r>
            <a:endParaRPr lang="en-US" altLang="ja-JP" dirty="0"/>
          </a:p>
          <a:p>
            <a:r>
              <a:rPr lang="ja-JP" altLang="en-US" dirty="0"/>
              <a:t>例２：卵そぼろの</a:t>
            </a:r>
            <a:r>
              <a:rPr lang="ja-JP" altLang="en-US" dirty="0" smtClean="0"/>
              <a:t>対応食は無い</a:t>
            </a:r>
            <a:r>
              <a:rPr lang="ja-JP" altLang="en-US" dirty="0"/>
              <a:t>ので、鶏卵除去の児童のトレーには</a:t>
            </a:r>
            <a:r>
              <a:rPr lang="ja-JP" altLang="en-US" dirty="0" smtClean="0"/>
              <a:t>のせない　などがあります。</a:t>
            </a:r>
            <a:endParaRPr lang="en-US" altLang="ja-JP" dirty="0" smtClean="0"/>
          </a:p>
          <a:p>
            <a:r>
              <a:rPr lang="ja-JP" altLang="en-US" dirty="0" smtClean="0"/>
              <a:t>学校では事故防止のために、トレーに表示を貼るなどの工夫しています。</a:t>
            </a:r>
            <a:endParaRPr lang="en-US" altLang="ja-JP" dirty="0" smtClean="0"/>
          </a:p>
          <a:p>
            <a:r>
              <a:rPr lang="ja-JP" altLang="en-US" dirty="0" smtClean="0"/>
              <a:t>教室で確認したからといって、表示をとってしまわないようよろしくお願いします。</a:t>
            </a:r>
            <a:endParaRPr lang="en-US" altLang="ja-JP" dirty="0"/>
          </a:p>
          <a:p>
            <a:endParaRPr lang="en-US" altLang="ja-JP" dirty="0"/>
          </a:p>
          <a:p>
            <a:r>
              <a:rPr lang="ja-JP" altLang="en-US" dirty="0" smtClean="0"/>
              <a:t>「</a:t>
            </a:r>
            <a:r>
              <a:rPr lang="ja-JP" altLang="en-US" dirty="0"/>
              <a:t>○○丼の具」や「○○ごはんの具」のときには、配膳開始の最初にごはんだけを皿によそい</a:t>
            </a:r>
            <a:r>
              <a:rPr lang="ja-JP" altLang="en-US" dirty="0" smtClean="0"/>
              <a:t>、アレルギー対応児童</a:t>
            </a:r>
            <a:r>
              <a:rPr lang="ja-JP" altLang="en-US" dirty="0"/>
              <a:t>のトレーに</a:t>
            </a:r>
            <a:r>
              <a:rPr lang="ja-JP" altLang="en-US" dirty="0" smtClean="0"/>
              <a:t>置きます。</a:t>
            </a:r>
            <a:endParaRPr lang="en-US" altLang="ja-JP" dirty="0"/>
          </a:p>
          <a:p>
            <a:endParaRPr lang="en-US" altLang="ja-JP" dirty="0"/>
          </a:p>
          <a:p>
            <a:r>
              <a:rPr lang="ja-JP" altLang="en-US" dirty="0" smtClean="0"/>
              <a:t>代替</a:t>
            </a:r>
            <a:r>
              <a:rPr lang="ja-JP" altLang="en-US" dirty="0"/>
              <a:t>を家から持参している場合は、保管は</a:t>
            </a:r>
            <a:r>
              <a:rPr lang="ja-JP" altLang="en-US" dirty="0" smtClean="0"/>
              <a:t>職員室など確認した場所に保管します。本人に給食</a:t>
            </a:r>
            <a:r>
              <a:rPr lang="ja-JP" altLang="en-US" dirty="0"/>
              <a:t>時間に取りに行くよう</a:t>
            </a:r>
            <a:r>
              <a:rPr lang="ja-JP" altLang="en-US" dirty="0" smtClean="0"/>
              <a:t>指導します。</a:t>
            </a:r>
            <a:endParaRPr lang="en-US" altLang="ja-JP" dirty="0"/>
          </a:p>
          <a:p>
            <a:endParaRPr lang="en-US" altLang="ja-JP" dirty="0" smtClean="0"/>
          </a:p>
          <a:p>
            <a:r>
              <a:rPr lang="ja-JP" altLang="en-US" sz="1200" dirty="0" smtClean="0"/>
              <a:t>保護者の了解を得た上で、</a:t>
            </a:r>
            <a:r>
              <a:rPr lang="en-US" altLang="ja-JP" dirty="0" smtClean="0"/>
              <a:t>4</a:t>
            </a:r>
            <a:r>
              <a:rPr lang="ja-JP" altLang="en-US" dirty="0" smtClean="0"/>
              <a:t>月はじめ、クラス</a:t>
            </a:r>
            <a:r>
              <a:rPr lang="ja-JP" altLang="en-US" dirty="0"/>
              <a:t>の他の児童への周知と指導</a:t>
            </a:r>
            <a:r>
              <a:rPr lang="ja-JP" altLang="en-US" dirty="0" smtClean="0"/>
              <a:t>を行ってください。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クラス皆で取り組む姿勢が事故防止に有効です。</a:t>
            </a:r>
            <a:endParaRPr lang="en-US" altLang="ja-JP" sz="1200" dirty="0" smtClean="0"/>
          </a:p>
          <a:p>
            <a:endParaRPr lang="en-US" altLang="ja-JP" dirty="0"/>
          </a:p>
          <a:p>
            <a:endParaRPr lang="ja-JP" altLang="en-US" sz="1200" dirty="0" smtClean="0"/>
          </a:p>
          <a:p>
            <a:r>
              <a:rPr lang="ja-JP" altLang="en-US" dirty="0"/>
              <a:t>　　</a:t>
            </a:r>
          </a:p>
          <a:p>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14</a:t>
            </a:fld>
            <a:endParaRPr kumimoji="1" lang="ja-JP" altLang="en-US"/>
          </a:p>
        </p:txBody>
      </p:sp>
    </p:spTree>
    <p:extLst>
      <p:ext uri="{BB962C8B-B14F-4D97-AF65-F5344CB8AC3E}">
        <p14:creationId xmlns:p14="http://schemas.microsoft.com/office/powerpoint/2010/main" val="3722868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eaLnBrk="1" hangingPunct="1">
              <a:buFont typeface="Arial" charset="0"/>
              <a:buNone/>
            </a:pPr>
            <a:r>
              <a:rPr lang="ja-JP" altLang="en-US" sz="1100" dirty="0" smtClean="0"/>
              <a:t>安全な対応のために必要なことが</a:t>
            </a:r>
            <a:r>
              <a:rPr lang="en-US" altLang="ja-JP" sz="1100" dirty="0" smtClean="0"/>
              <a:t>5</a:t>
            </a:r>
            <a:r>
              <a:rPr lang="ja-JP" altLang="en-US" sz="1100" dirty="0" smtClean="0"/>
              <a:t>つ考えられます。</a:t>
            </a:r>
            <a:endParaRPr lang="en-US" altLang="ja-JP" sz="1100" dirty="0" smtClean="0"/>
          </a:p>
          <a:p>
            <a:pPr marL="0" indent="0" eaLnBrk="1" hangingPunct="1">
              <a:buFont typeface="Arial" charset="0"/>
              <a:buNone/>
            </a:pPr>
            <a:endParaRPr lang="en-US" altLang="ja-JP" sz="1100" dirty="0" smtClean="0"/>
          </a:p>
          <a:p>
            <a:pPr marL="0" indent="0" eaLnBrk="1" hangingPunct="1">
              <a:buFont typeface="Arial" charset="0"/>
              <a:buNone/>
            </a:pPr>
            <a:r>
              <a:rPr lang="en-US" altLang="ja-JP" sz="1100" dirty="0" smtClean="0"/>
              <a:t>1</a:t>
            </a:r>
            <a:r>
              <a:rPr lang="ja-JP" altLang="en-US" sz="1100" dirty="0" smtClean="0"/>
              <a:t>つ目は、</a:t>
            </a:r>
            <a:r>
              <a:rPr lang="ja-JP" altLang="en-US" sz="1200" dirty="0" smtClean="0"/>
              <a:t>児童</a:t>
            </a:r>
            <a:r>
              <a:rPr lang="ja-JP" altLang="en-US" sz="1200" dirty="0" smtClean="0">
                <a:solidFill>
                  <a:srgbClr val="FF0000"/>
                </a:solidFill>
              </a:rPr>
              <a:t>本人の自覚</a:t>
            </a:r>
            <a:r>
              <a:rPr lang="ja-JP" altLang="en-US" sz="1100" dirty="0" smtClean="0">
                <a:solidFill>
                  <a:srgbClr val="FF0000"/>
                </a:solidFill>
              </a:rPr>
              <a:t>です。</a:t>
            </a:r>
            <a:r>
              <a:rPr lang="ja-JP" altLang="en-US" sz="1100" dirty="0" smtClean="0"/>
              <a:t>本人が除去の内容、症状を自覚し、危機意識を高めることが大切です。</a:t>
            </a:r>
            <a:endParaRPr lang="en-US" altLang="ja-JP" sz="1100" dirty="0" smtClean="0"/>
          </a:p>
          <a:p>
            <a:pPr marL="0" indent="0" eaLnBrk="1" hangingPunct="1">
              <a:buFont typeface="Arial" charset="0"/>
              <a:buNone/>
            </a:pPr>
            <a:r>
              <a:rPr lang="en-US" altLang="ja-JP" sz="1100" dirty="0" smtClean="0"/>
              <a:t>2</a:t>
            </a:r>
            <a:r>
              <a:rPr lang="ja-JP" altLang="en-US" sz="1100" dirty="0" smtClean="0"/>
              <a:t>つ目は</a:t>
            </a:r>
            <a:r>
              <a:rPr lang="ja-JP" altLang="en-US" sz="1200" dirty="0" smtClean="0"/>
              <a:t>周囲の</a:t>
            </a:r>
            <a:r>
              <a:rPr lang="ja-JP" altLang="en-US" sz="1200" dirty="0" smtClean="0">
                <a:solidFill>
                  <a:srgbClr val="FF0000"/>
                </a:solidFill>
              </a:rPr>
              <a:t>理解</a:t>
            </a:r>
            <a:r>
              <a:rPr lang="ja-JP" altLang="en-US" sz="1100" dirty="0" smtClean="0">
                <a:solidFill>
                  <a:srgbClr val="FF0000"/>
                </a:solidFill>
              </a:rPr>
              <a:t>です。</a:t>
            </a:r>
            <a:r>
              <a:rPr lang="ja-JP" altLang="en-US" sz="1100" dirty="0" smtClean="0">
                <a:solidFill>
                  <a:schemeClr val="tx1"/>
                </a:solidFill>
              </a:rPr>
              <a:t>クラスの児童がアレルギー対応について知っておくことで間違いに気が付き、事故を防ぐこともあります。</a:t>
            </a:r>
            <a:endParaRPr lang="en-US" altLang="ja-JP" sz="1100" dirty="0" smtClean="0"/>
          </a:p>
          <a:p>
            <a:pPr marL="0" indent="0" eaLnBrk="1" hangingPunct="1">
              <a:buFont typeface="Arial" charset="0"/>
              <a:buNone/>
            </a:pPr>
            <a:r>
              <a:rPr lang="en-US" altLang="ja-JP" sz="1100" dirty="0" smtClean="0">
                <a:solidFill>
                  <a:schemeClr val="tx1"/>
                </a:solidFill>
              </a:rPr>
              <a:t>3</a:t>
            </a:r>
            <a:r>
              <a:rPr lang="ja-JP" altLang="en-US" sz="1100" dirty="0" smtClean="0">
                <a:solidFill>
                  <a:schemeClr val="tx1"/>
                </a:solidFill>
              </a:rPr>
              <a:t>つ目は</a:t>
            </a:r>
            <a:r>
              <a:rPr lang="ja-JP" altLang="en-US" sz="1200" dirty="0" smtClean="0">
                <a:solidFill>
                  <a:srgbClr val="FF0000"/>
                </a:solidFill>
              </a:rPr>
              <a:t>補欠に入る職員</a:t>
            </a:r>
            <a:r>
              <a:rPr lang="ja-JP" altLang="en-US" sz="1200" dirty="0" smtClean="0"/>
              <a:t>は　必ずアレルギー児童の確認をすることです。当日の給食内容と対応について把握しておくことが重要です。　　　　　　　　　　　　　　　　　　　　　　　　　　　　</a:t>
            </a:r>
            <a:r>
              <a:rPr lang="ja-JP" altLang="en-US" dirty="0" smtClean="0"/>
              <a:t>　　　　　　　　　　　　　　　　　　　　　　　　　　　　　　</a:t>
            </a:r>
            <a:endParaRPr lang="en-US" altLang="ja-JP" dirty="0" smtClean="0"/>
          </a:p>
          <a:p>
            <a:pPr marL="0" indent="0" eaLnBrk="1" hangingPunct="1">
              <a:buFont typeface="Arial" charset="0"/>
              <a:buNone/>
            </a:pPr>
            <a:r>
              <a:rPr lang="en-US" altLang="ja-JP" sz="1100" dirty="0" smtClean="0">
                <a:solidFill>
                  <a:schemeClr val="tx1"/>
                </a:solidFill>
              </a:rPr>
              <a:t>4</a:t>
            </a:r>
            <a:r>
              <a:rPr lang="ja-JP" altLang="en-US" sz="1100" dirty="0" smtClean="0">
                <a:solidFill>
                  <a:schemeClr val="tx1"/>
                </a:solidFill>
              </a:rPr>
              <a:t>つ目は</a:t>
            </a:r>
            <a:r>
              <a:rPr lang="ja-JP" altLang="en-US" sz="1200" dirty="0" smtClean="0">
                <a:solidFill>
                  <a:srgbClr val="FF0000"/>
                </a:solidFill>
              </a:rPr>
              <a:t>授業で食べ物を扱うとき</a:t>
            </a:r>
            <a:r>
              <a:rPr lang="ja-JP" altLang="en-US" sz="1200" dirty="0" smtClean="0"/>
              <a:t>は　事前に管理職に確認を得ることです。給食対応以外の食品のアレルギーの有無やアレルギー対応児童の作業工程の確認、食品授受の禁止等について確認・準備をします。</a:t>
            </a:r>
            <a:endParaRPr lang="en-US" altLang="ja-JP" sz="1200" dirty="0" smtClean="0"/>
          </a:p>
          <a:p>
            <a:pPr marL="0" indent="0" eaLnBrk="1" hangingPunct="1">
              <a:buFont typeface="Arial" charset="0"/>
              <a:buNone/>
            </a:pPr>
            <a:r>
              <a:rPr lang="en-US" altLang="ja-JP" sz="1100" dirty="0" smtClean="0"/>
              <a:t>5</a:t>
            </a:r>
            <a:r>
              <a:rPr lang="ja-JP" altLang="en-US" sz="1100" dirty="0" smtClean="0"/>
              <a:t>つ目は</a:t>
            </a:r>
            <a:r>
              <a:rPr lang="ja-JP" altLang="en-US" sz="1200" dirty="0" smtClean="0"/>
              <a:t>保護者との</a:t>
            </a:r>
            <a:r>
              <a:rPr lang="ja-JP" altLang="en-US" sz="1200" dirty="0" smtClean="0">
                <a:solidFill>
                  <a:srgbClr val="FF0000"/>
                </a:solidFill>
              </a:rPr>
              <a:t>面談時</a:t>
            </a:r>
            <a:r>
              <a:rPr lang="ja-JP" altLang="en-US" sz="1200" dirty="0" smtClean="0"/>
              <a:t>は　除去のことだけでなく当番活動についても確認をします。例えば、特に給食・清掃に関係する当番活動の内容について保護者に伝え、事前に確認をしておくことで思わぬ事故を防ぐことに繋がります。</a:t>
            </a:r>
            <a:endParaRPr lang="en-US" altLang="ja-JP" sz="1200" dirty="0" smtClean="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pPr/>
              <a:t>15</a:t>
            </a:fld>
            <a:endParaRPr kumimoji="1" lang="ja-JP" altLang="en-US"/>
          </a:p>
        </p:txBody>
      </p:sp>
    </p:spTree>
    <p:extLst>
      <p:ext uri="{BB962C8B-B14F-4D97-AF65-F5344CB8AC3E}">
        <p14:creationId xmlns:p14="http://schemas.microsoft.com/office/powerpoint/2010/main" val="33352575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latin typeface="+mn-ea"/>
                <a:ea typeface="+mn-ea"/>
              </a:rPr>
              <a:t>給食中に起きたヒヤリハット事例を</a:t>
            </a:r>
            <a:r>
              <a:rPr kumimoji="1" lang="en-US" altLang="ja-JP" sz="1200" dirty="0" smtClean="0">
                <a:latin typeface="+mn-ea"/>
                <a:ea typeface="+mn-ea"/>
              </a:rPr>
              <a:t>3</a:t>
            </a:r>
            <a:r>
              <a:rPr kumimoji="1" lang="ja-JP" altLang="en-US" sz="1200" dirty="0" smtClean="0">
                <a:latin typeface="+mn-ea"/>
                <a:ea typeface="+mn-ea"/>
              </a:rPr>
              <a:t>件ご紹介します。</a:t>
            </a:r>
            <a:endParaRPr kumimoji="1" lang="en-US" altLang="ja-JP" sz="1200" dirty="0" smtClean="0">
              <a:latin typeface="+mn-ea"/>
              <a:ea typeface="+mn-ea"/>
            </a:endParaRPr>
          </a:p>
          <a:p>
            <a:endParaRPr kumimoji="1" lang="en-US" altLang="ja-JP" sz="1200" dirty="0" smtClean="0">
              <a:latin typeface="+mn-ea"/>
              <a:ea typeface="+mn-ea"/>
            </a:endParaRPr>
          </a:p>
          <a:p>
            <a:pPr>
              <a:lnSpc>
                <a:spcPct val="120000"/>
              </a:lnSpc>
            </a:pPr>
            <a:r>
              <a:rPr kumimoji="1" lang="ja-JP" altLang="en-US" sz="1200" dirty="0" smtClean="0">
                <a:latin typeface="+mn-ea"/>
                <a:ea typeface="+mn-ea"/>
              </a:rPr>
              <a:t>事例１</a:t>
            </a:r>
            <a:r>
              <a:rPr kumimoji="1" lang="ja-JP" altLang="en-US" sz="1200" dirty="0" smtClean="0"/>
              <a:t>当該児童が提供されていた除去食から嫌いなものを食缶に戻すために、</a:t>
            </a:r>
            <a:endParaRPr kumimoji="1" lang="en-US" altLang="ja-JP" sz="1200" dirty="0" smtClean="0"/>
          </a:p>
          <a:p>
            <a:pPr>
              <a:lnSpc>
                <a:spcPct val="120000"/>
              </a:lnSpc>
            </a:pPr>
            <a:r>
              <a:rPr lang="ja-JP" altLang="en-US" sz="1200" dirty="0" smtClean="0"/>
              <a:t>　　</a:t>
            </a:r>
            <a:r>
              <a:rPr kumimoji="1" lang="ja-JP" altLang="en-US" sz="1200" dirty="0" smtClean="0"/>
              <a:t>　</a:t>
            </a:r>
            <a:r>
              <a:rPr kumimoji="1" lang="ja-JP" altLang="en-US" sz="1200" dirty="0" smtClean="0">
                <a:solidFill>
                  <a:srgbClr val="FF0000"/>
                </a:solidFill>
              </a:rPr>
              <a:t>食缶の中のおたまを使用。</a:t>
            </a:r>
            <a:endParaRPr kumimoji="1" lang="en-US" altLang="ja-JP" sz="1200" dirty="0" smtClean="0">
              <a:solidFill>
                <a:srgbClr val="FF0000"/>
              </a:solidFill>
            </a:endParaRPr>
          </a:p>
          <a:p>
            <a:endParaRPr kumimoji="1" lang="en-US" altLang="ja-JP" sz="1200" dirty="0" smtClean="0">
              <a:latin typeface="+mn-ea"/>
              <a:ea typeface="+mn-ea"/>
            </a:endParaRPr>
          </a:p>
          <a:p>
            <a:r>
              <a:rPr kumimoji="1" lang="ja-JP" altLang="en-US" sz="1200" dirty="0" smtClean="0">
                <a:latin typeface="+mn-ea"/>
                <a:ea typeface="+mn-ea"/>
              </a:rPr>
              <a:t>当該児童が提供されていた除去食から嫌いなものを食缶に戻すために、</a:t>
            </a:r>
            <a:r>
              <a:rPr kumimoji="1" lang="ja-JP" altLang="en-US" sz="1200" dirty="0" smtClean="0">
                <a:solidFill>
                  <a:srgbClr val="FF0000"/>
                </a:solidFill>
                <a:latin typeface="+mn-ea"/>
                <a:ea typeface="+mn-ea"/>
              </a:rPr>
              <a:t>食缶の中のおたまを使用してしまいました。</a:t>
            </a:r>
            <a:r>
              <a:rPr kumimoji="1" lang="ja-JP" altLang="en-US" sz="1200" dirty="0" smtClean="0">
                <a:latin typeface="+mn-ea"/>
                <a:ea typeface="+mn-ea"/>
              </a:rPr>
              <a:t>担任が気づき、除去食を食べることはありませんでした。</a:t>
            </a:r>
            <a:endParaRPr kumimoji="1" lang="en-US" altLang="ja-JP" sz="1200" dirty="0" smtClean="0">
              <a:latin typeface="+mn-ea"/>
              <a:ea typeface="+mn-ea"/>
            </a:endParaRPr>
          </a:p>
          <a:p>
            <a:endParaRPr lang="en-US" altLang="ja-JP" sz="1200" dirty="0" smtClean="0">
              <a:latin typeface="+mn-ea"/>
              <a:ea typeface="+mn-ea"/>
            </a:endParaRPr>
          </a:p>
          <a:p>
            <a:pPr>
              <a:lnSpc>
                <a:spcPct val="120000"/>
              </a:lnSpc>
            </a:pPr>
            <a:r>
              <a:rPr lang="ja-JP" altLang="en-US" sz="1200" dirty="0" smtClean="0">
                <a:latin typeface="+mn-ea"/>
                <a:ea typeface="+mn-ea"/>
              </a:rPr>
              <a:t>事例２</a:t>
            </a:r>
            <a:r>
              <a:rPr lang="ja-JP" altLang="en-US" sz="1200" dirty="0" smtClean="0"/>
              <a:t>担任が</a:t>
            </a:r>
            <a:r>
              <a:rPr lang="ja-JP" altLang="en-US" sz="1200" dirty="0" smtClean="0">
                <a:solidFill>
                  <a:srgbClr val="FF0000"/>
                </a:solidFill>
              </a:rPr>
              <a:t>除去食を児童に渡すのを最後</a:t>
            </a:r>
            <a:r>
              <a:rPr lang="ja-JP" altLang="en-US" sz="1200" dirty="0" smtClean="0"/>
              <a:t>にしていたら、クラスで色々な</a:t>
            </a:r>
            <a:endParaRPr lang="en-US" altLang="ja-JP" sz="1200" dirty="0" smtClean="0"/>
          </a:p>
          <a:p>
            <a:pPr>
              <a:lnSpc>
                <a:spcPct val="120000"/>
              </a:lnSpc>
            </a:pPr>
            <a:r>
              <a:rPr lang="ja-JP" altLang="en-US" sz="1200" dirty="0" smtClean="0"/>
              <a:t>　　　ことが起こり、除去食を間違えて食缶に戻してしまった。</a:t>
            </a:r>
            <a:endParaRPr lang="en-US" altLang="ja-JP" sz="1200" dirty="0" smtClean="0"/>
          </a:p>
          <a:p>
            <a:endParaRPr lang="en-US" altLang="ja-JP" sz="1200" dirty="0" smtClean="0">
              <a:latin typeface="+mn-ea"/>
              <a:ea typeface="+mn-ea"/>
            </a:endParaRPr>
          </a:p>
          <a:p>
            <a:r>
              <a:rPr kumimoji="1" lang="ja-JP" altLang="en-US" sz="1200" dirty="0" smtClean="0">
                <a:latin typeface="+mn-ea"/>
                <a:ea typeface="+mn-ea"/>
              </a:rPr>
              <a:t>担任が除去食を対応児童に渡すのを最後にしていたら、</a:t>
            </a:r>
            <a:r>
              <a:rPr lang="ja-JP" altLang="en-US" sz="1200" dirty="0" smtClean="0">
                <a:latin typeface="+mn-ea"/>
                <a:ea typeface="+mn-ea"/>
              </a:rPr>
              <a:t>クラスでいろいろなことが起こり、除去食を間違えて</a:t>
            </a:r>
            <a:r>
              <a:rPr kumimoji="1" lang="ja-JP" altLang="en-US" sz="1200" dirty="0" smtClean="0">
                <a:latin typeface="+mn-ea"/>
                <a:ea typeface="+mn-ea"/>
              </a:rPr>
              <a:t>食缶に戻してしまいました。</a:t>
            </a:r>
            <a:endParaRPr kumimoji="1" lang="en-US" altLang="ja-JP" sz="1200" dirty="0" smtClean="0">
              <a:latin typeface="+mn-ea"/>
              <a:ea typeface="+mn-ea"/>
            </a:endParaRPr>
          </a:p>
          <a:p>
            <a:endParaRPr kumimoji="1" lang="en-US" altLang="ja-JP" sz="1200" dirty="0" smtClean="0">
              <a:latin typeface="+mn-ea"/>
              <a:ea typeface="+mn-ea"/>
            </a:endParaRPr>
          </a:p>
          <a:p>
            <a:pPr marL="0" indent="0">
              <a:defRPr/>
            </a:pPr>
            <a:r>
              <a:rPr kumimoji="1" lang="ja-JP" altLang="en-US" sz="1200" dirty="0" smtClean="0">
                <a:latin typeface="+mn-ea"/>
                <a:ea typeface="+mn-ea"/>
              </a:rPr>
              <a:t>事例３</a:t>
            </a:r>
            <a:r>
              <a:rPr lang="ja-JP" altLang="en-US" sz="1200" dirty="0" smtClean="0"/>
              <a:t>　担任がトレーにのった除去食を当該児童の机上に置き、配膳が済んだ</a:t>
            </a:r>
            <a:endParaRPr lang="en-US" altLang="ja-JP" sz="1200" dirty="0" smtClean="0"/>
          </a:p>
          <a:p>
            <a:pPr marL="0" indent="0">
              <a:defRPr/>
            </a:pPr>
            <a:r>
              <a:rPr lang="ja-JP" altLang="en-US" sz="1200" dirty="0" smtClean="0"/>
              <a:t>　　　ところで大きいおかずが足りなり、多くよそった児童から集めることにした。</a:t>
            </a:r>
            <a:endParaRPr lang="en-US" altLang="ja-JP" sz="1200" dirty="0" smtClean="0"/>
          </a:p>
          <a:p>
            <a:pPr marL="0" indent="0">
              <a:defRPr/>
            </a:pPr>
            <a:r>
              <a:rPr lang="ja-JP" altLang="en-US" sz="1200" dirty="0" smtClean="0"/>
              <a:t>　　　その際　</a:t>
            </a:r>
            <a:r>
              <a:rPr lang="ja-JP" altLang="en-US" sz="1200" dirty="0" smtClean="0">
                <a:solidFill>
                  <a:srgbClr val="FF0000"/>
                </a:solidFill>
              </a:rPr>
              <a:t>フタのあいていた除去食</a:t>
            </a:r>
            <a:r>
              <a:rPr lang="ja-JP" altLang="en-US" sz="1200" dirty="0" smtClean="0"/>
              <a:t>からおたまで取ってしまった。</a:t>
            </a:r>
            <a:endParaRPr lang="en-US" altLang="ja-JP" sz="1200" dirty="0" smtClean="0"/>
          </a:p>
          <a:p>
            <a:pPr marL="0" indent="0">
              <a:defRPr/>
            </a:pPr>
            <a:r>
              <a:rPr lang="ja-JP" altLang="en-US" sz="1200" dirty="0" smtClean="0"/>
              <a:t>　　　除去食を食べた児童は食事後に胸の苦しさを訴えた。</a:t>
            </a:r>
            <a:endParaRPr lang="en-US" altLang="ja-JP" sz="1200" dirty="0" smtClean="0"/>
          </a:p>
          <a:p>
            <a:endParaRPr kumimoji="1" lang="en-US" altLang="ja-JP" sz="1200" dirty="0" smtClean="0">
              <a:latin typeface="+mn-ea"/>
              <a:ea typeface="+mn-ea"/>
            </a:endParaRPr>
          </a:p>
          <a:p>
            <a:pPr marL="0" indent="0">
              <a:defRPr/>
            </a:pPr>
            <a:r>
              <a:rPr lang="ja-JP" altLang="en-US" sz="1200" dirty="0" smtClean="0">
                <a:latin typeface="+mn-ea"/>
                <a:ea typeface="+mn-ea"/>
              </a:rPr>
              <a:t>担任がトレーにのった除去食を当該児童の机上に置き、配膳が済んだところで　大きいおかずが足りなったので、多くよそった児童から集めることにしました。</a:t>
            </a:r>
            <a:endParaRPr lang="en-US" altLang="ja-JP" sz="1200" dirty="0" smtClean="0">
              <a:latin typeface="+mn-ea"/>
              <a:ea typeface="+mn-ea"/>
            </a:endParaRPr>
          </a:p>
          <a:p>
            <a:pPr marL="0" indent="0">
              <a:defRPr/>
            </a:pPr>
            <a:r>
              <a:rPr lang="ja-JP" altLang="en-US" sz="1200" dirty="0" smtClean="0">
                <a:latin typeface="+mn-ea"/>
                <a:ea typeface="+mn-ea"/>
              </a:rPr>
              <a:t>その際、</a:t>
            </a:r>
            <a:r>
              <a:rPr lang="ja-JP" altLang="en-US" sz="1200" dirty="0" smtClean="0">
                <a:solidFill>
                  <a:srgbClr val="FF0000"/>
                </a:solidFill>
                <a:latin typeface="+mn-ea"/>
                <a:ea typeface="+mn-ea"/>
              </a:rPr>
              <a:t>フタのあいていた除去食</a:t>
            </a:r>
            <a:r>
              <a:rPr lang="ja-JP" altLang="en-US" sz="1200" dirty="0" smtClean="0">
                <a:latin typeface="+mn-ea"/>
                <a:ea typeface="+mn-ea"/>
              </a:rPr>
              <a:t>からおたまでおかずを取ってしまい、除去食を食べた児童は食事後に胸の苦しさを訴えました。</a:t>
            </a:r>
            <a:endParaRPr lang="en-US" altLang="ja-JP" sz="1200" dirty="0" smtClean="0">
              <a:latin typeface="+mn-ea"/>
              <a:ea typeface="+mn-ea"/>
            </a:endParaRPr>
          </a:p>
          <a:p>
            <a:pPr marL="0" indent="0">
              <a:defRPr/>
            </a:pPr>
            <a:endParaRPr lang="en-US" altLang="ja-JP" sz="1200" dirty="0" smtClean="0">
              <a:latin typeface="+mn-ea"/>
              <a:ea typeface="+mn-ea"/>
            </a:endParaRPr>
          </a:p>
          <a:p>
            <a:pPr marL="0" indent="0">
              <a:defRPr/>
            </a:pPr>
            <a:r>
              <a:rPr lang="ja-JP" altLang="en-US" sz="1200" dirty="0" smtClean="0">
                <a:latin typeface="+mn-ea"/>
                <a:ea typeface="+mn-ea"/>
              </a:rPr>
              <a:t>改善策として、</a:t>
            </a:r>
            <a:endParaRPr lang="en-US" altLang="ja-JP" sz="1200" dirty="0" smtClean="0">
              <a:latin typeface="+mn-ea"/>
              <a:ea typeface="+mn-ea"/>
            </a:endParaRPr>
          </a:p>
          <a:p>
            <a:pPr marL="0" indent="0">
              <a:defRPr/>
            </a:pPr>
            <a:r>
              <a:rPr lang="ja-JP" altLang="en-US" sz="1200" dirty="0" smtClean="0">
                <a:latin typeface="+mn-ea"/>
                <a:ea typeface="+mn-ea"/>
              </a:rPr>
              <a:t>○おたまの使い回しには十分注意します。</a:t>
            </a:r>
            <a:endParaRPr lang="en-US" altLang="ja-JP" sz="120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ea"/>
                <a:ea typeface="+mn-ea"/>
              </a:rPr>
              <a:t>○「いただきます」をするまではふたを取らないよう指導します。</a:t>
            </a:r>
            <a:endParaRPr lang="en-US" altLang="ja-JP" sz="1200" dirty="0" smtClean="0">
              <a:latin typeface="+mn-ea"/>
              <a:ea typeface="+mn-ea"/>
            </a:endParaRPr>
          </a:p>
          <a:p>
            <a:r>
              <a:rPr kumimoji="1" lang="ja-JP" altLang="en-US" sz="1200" dirty="0" smtClean="0">
                <a:latin typeface="+mn-ea"/>
                <a:ea typeface="+mn-ea"/>
              </a:rPr>
              <a:t>○対応食がのっているトレーに他の給食（ごはん・サラダ等）をのせて、違いを明確にします。</a:t>
            </a:r>
            <a:endParaRPr lang="en-US" altLang="ja-JP" sz="1200" dirty="0" smtClean="0">
              <a:latin typeface="+mn-ea"/>
              <a:ea typeface="+mn-ea"/>
            </a:endParaRPr>
          </a:p>
          <a:p>
            <a:r>
              <a:rPr kumimoji="1" lang="ja-JP" altLang="en-US" sz="1200" dirty="0" smtClean="0">
                <a:latin typeface="+mn-ea"/>
                <a:ea typeface="+mn-ea"/>
              </a:rPr>
              <a:t>○アレルゲンが入っている料理等は食べさせません。おかわりは無しが安全です。</a:t>
            </a:r>
            <a:endParaRPr lang="en-US" altLang="ja-JP" sz="1200" dirty="0" smtClean="0">
              <a:latin typeface="+mn-ea"/>
              <a:ea typeface="+mn-ea"/>
            </a:endParaRPr>
          </a:p>
          <a:p>
            <a:pPr marL="0" indent="0" algn="l" eaLnBrk="1" fontAlgn="auto" hangingPunct="1">
              <a:spcAft>
                <a:spcPts val="0"/>
              </a:spcAft>
              <a:buFont typeface="Arial" panose="020B0604020202020204" pitchFamily="34" charset="0"/>
              <a:buNone/>
              <a:defRPr/>
            </a:pPr>
            <a:r>
              <a:rPr lang="ja-JP" altLang="en-US" sz="1200" dirty="0" smtClean="0">
                <a:latin typeface="+mn-ea"/>
                <a:ea typeface="+mn-ea"/>
              </a:rPr>
              <a:t>どんなに気をつけていても、人のやることは</a:t>
            </a:r>
            <a:r>
              <a:rPr lang="ja-JP" altLang="en-US" sz="1200" b="0" dirty="0" smtClean="0">
                <a:latin typeface="+mn-ea"/>
                <a:ea typeface="+mn-ea"/>
              </a:rPr>
              <a:t>ミスがつきものです。「あれっ？」と思ったら必ず確認をしましょう。</a:t>
            </a:r>
            <a:endParaRPr lang="en-US" altLang="ja-JP" sz="1200" b="1" dirty="0" smtClean="0">
              <a:latin typeface="+mn-ea"/>
              <a:ea typeface="+mn-ea"/>
            </a:endParaRPr>
          </a:p>
          <a:p>
            <a:pPr marL="0" indent="0" algn="l" eaLnBrk="1" fontAlgn="auto" hangingPunct="1">
              <a:spcAft>
                <a:spcPts val="0"/>
              </a:spcAft>
              <a:buFont typeface="Arial" panose="020B0604020202020204" pitchFamily="34" charset="0"/>
              <a:buNone/>
              <a:defRPr/>
            </a:pPr>
            <a:r>
              <a:rPr lang="ja-JP" altLang="en-US" sz="1200" dirty="0" smtClean="0">
                <a:latin typeface="+mn-ea"/>
                <a:ea typeface="+mn-ea"/>
              </a:rPr>
              <a:t>たくさんの確認フィルターを用意することで児童の安全・安心と職員のミス防止につながります。万一の</a:t>
            </a:r>
            <a:r>
              <a:rPr lang="ja-JP" altLang="en-US" sz="1200" dirty="0" smtClean="0">
                <a:solidFill>
                  <a:srgbClr val="FF0000"/>
                </a:solidFill>
                <a:latin typeface="+mn-ea"/>
                <a:ea typeface="+mn-ea"/>
              </a:rPr>
              <a:t>緊急事態</a:t>
            </a:r>
            <a:r>
              <a:rPr lang="ja-JP" altLang="en-US" sz="1200" dirty="0" smtClean="0">
                <a:latin typeface="+mn-ea"/>
                <a:ea typeface="+mn-ea"/>
              </a:rPr>
              <a:t>も最小限にとどめることが大切です。</a:t>
            </a:r>
          </a:p>
          <a:p>
            <a:pPr algn="l"/>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pPr/>
              <a:t>16</a:t>
            </a:fld>
            <a:endParaRPr kumimoji="1" lang="ja-JP" altLang="en-US"/>
          </a:p>
        </p:txBody>
      </p:sp>
    </p:spTree>
    <p:extLst>
      <p:ext uri="{BB962C8B-B14F-4D97-AF65-F5344CB8AC3E}">
        <p14:creationId xmlns:p14="http://schemas.microsoft.com/office/powerpoint/2010/main" val="457727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74320" indent="-274320" eaLnBrk="1" fontAlgn="auto" hangingPunct="1">
              <a:spcAft>
                <a:spcPts val="0"/>
              </a:spcAft>
              <a:buFont typeface="Arial" panose="020B0604020202020204" pitchFamily="34" charset="0"/>
              <a:buNone/>
              <a:defRPr/>
            </a:pPr>
            <a:r>
              <a:rPr lang="ja-JP" altLang="en-US" sz="1200" dirty="0" smtClean="0">
                <a:latin typeface="+mj-ea"/>
                <a:ea typeface="+mj-ea"/>
              </a:rPr>
              <a:t>給食以外でも授業で食品を扱う機会がある際には十分に注意します。</a:t>
            </a:r>
            <a:endParaRPr lang="en-US" altLang="ja-JP" sz="1200" dirty="0" smtClean="0">
              <a:latin typeface="+mj-ea"/>
              <a:ea typeface="+mj-ea"/>
            </a:endParaRPr>
          </a:p>
          <a:p>
            <a:pPr marL="274320" indent="-274320" eaLnBrk="1" fontAlgn="auto" hangingPunct="1">
              <a:spcAft>
                <a:spcPts val="0"/>
              </a:spcAft>
              <a:buFont typeface="Arial" panose="020B0604020202020204" pitchFamily="34" charset="0"/>
              <a:buNone/>
              <a:defRPr/>
            </a:pPr>
            <a:r>
              <a:rPr lang="ja-JP" altLang="en-US" sz="1200" dirty="0" smtClean="0">
                <a:latin typeface="+mj-ea"/>
                <a:ea typeface="+mj-ea"/>
              </a:rPr>
              <a:t>例えば、節分の豆まきをする際、ピーナッツを使用することは危険です。</a:t>
            </a:r>
            <a:endParaRPr lang="en-US" altLang="ja-JP" sz="1200" dirty="0" smtClean="0">
              <a:latin typeface="+mj-ea"/>
              <a:ea typeface="+mj-ea"/>
            </a:endParaRPr>
          </a:p>
          <a:p>
            <a:pPr marL="0" indent="0" eaLnBrk="1" fontAlgn="auto" hangingPunct="1">
              <a:spcAft>
                <a:spcPts val="0"/>
              </a:spcAft>
              <a:buFont typeface="Symbol" pitchFamily="18" charset="2"/>
              <a:buNone/>
              <a:defRPr/>
            </a:pPr>
            <a:r>
              <a:rPr lang="ja-JP" altLang="en-US" sz="1200" dirty="0" smtClean="0">
                <a:latin typeface="+mj-ea"/>
                <a:ea typeface="+mj-ea"/>
              </a:rPr>
              <a:t>なぜなら、ピーナッツアレルギーは重篤なアレルギー症状をひきおこすことがあるからです。</a:t>
            </a:r>
            <a:endParaRPr lang="en-US" altLang="ja-JP" sz="1200" dirty="0" smtClean="0">
              <a:latin typeface="+mj-ea"/>
              <a:ea typeface="+mj-ea"/>
            </a:endParaRPr>
          </a:p>
          <a:p>
            <a:pPr marL="0" indent="0" eaLnBrk="1" fontAlgn="auto" hangingPunct="1">
              <a:spcAft>
                <a:spcPts val="0"/>
              </a:spcAft>
              <a:buFont typeface="Symbol" pitchFamily="18" charset="2"/>
              <a:buNone/>
              <a:defRPr/>
            </a:pPr>
            <a:r>
              <a:rPr lang="ja-JP" altLang="en-US" sz="1200" dirty="0" smtClean="0">
                <a:latin typeface="+mj-ea"/>
                <a:ea typeface="+mj-ea"/>
              </a:rPr>
              <a:t>また、遠足のお菓子交換による</a:t>
            </a:r>
            <a:r>
              <a:rPr lang="ja-JP" altLang="en-US" sz="1200" dirty="0" smtClean="0">
                <a:solidFill>
                  <a:srgbClr val="FF0000"/>
                </a:solidFill>
                <a:latin typeface="+mj-ea"/>
                <a:ea typeface="+mj-ea"/>
              </a:rPr>
              <a:t>誤食にも注意が必要です。</a:t>
            </a:r>
            <a:r>
              <a:rPr lang="ja-JP" altLang="en-US" sz="1200" dirty="0" smtClean="0">
                <a:latin typeface="+mj-ea"/>
                <a:ea typeface="+mj-ea"/>
              </a:rPr>
              <a:t>給食で除去をしていない児童であっても、思わぬところに　ピーナッツ（例えば、調味料やカレールーなど）や卵等が入っていることがあるからです。菓子交換は</a:t>
            </a:r>
            <a:r>
              <a:rPr lang="ja-JP" altLang="en-US" sz="1200" dirty="0" err="1" smtClean="0">
                <a:latin typeface="+mj-ea"/>
                <a:ea typeface="+mj-ea"/>
              </a:rPr>
              <a:t>無し</a:t>
            </a:r>
            <a:r>
              <a:rPr lang="ja-JP" altLang="en-US" sz="1200" dirty="0" smtClean="0">
                <a:latin typeface="+mj-ea"/>
                <a:ea typeface="+mj-ea"/>
              </a:rPr>
              <a:t>とすることが安全です。</a:t>
            </a:r>
            <a:endParaRPr lang="en-US" altLang="ja-JP" sz="1200" dirty="0" smtClean="0">
              <a:latin typeface="+mj-ea"/>
              <a:ea typeface="+mj-ea"/>
            </a:endParaRPr>
          </a:p>
          <a:p>
            <a:pPr marL="0" indent="0" eaLnBrk="1" fontAlgn="auto" hangingPunct="1">
              <a:spcAft>
                <a:spcPts val="0"/>
              </a:spcAft>
              <a:buFont typeface="Symbol" pitchFamily="18" charset="2"/>
              <a:buNone/>
              <a:defRPr/>
            </a:pPr>
            <a:endParaRPr lang="en-US" altLang="ja-JP" sz="1200" dirty="0" smtClean="0">
              <a:latin typeface="+mj-ea"/>
              <a:ea typeface="+mj-ea"/>
            </a:endParaRPr>
          </a:p>
          <a:p>
            <a:pPr marL="0" indent="0" eaLnBrk="1" fontAlgn="auto" hangingPunct="1">
              <a:spcAft>
                <a:spcPts val="0"/>
              </a:spcAft>
              <a:buFont typeface="Symbol" pitchFamily="18" charset="2"/>
              <a:buNone/>
              <a:defRPr/>
            </a:pPr>
            <a:r>
              <a:rPr lang="ja-JP" altLang="en-US" sz="1200" dirty="0" smtClean="0">
                <a:latin typeface="+mj-ea"/>
                <a:ea typeface="+mj-ea"/>
              </a:rPr>
              <a:t>このことに関連して、アレルギーの原因食品を直接食べなくてもアレルギー反応が起きる場合があることをご紹介します。</a:t>
            </a:r>
            <a:endParaRPr lang="en-US" altLang="ja-JP" sz="1200" b="1" dirty="0" smtClean="0">
              <a:latin typeface="+mj-ea"/>
              <a:ea typeface="+mj-ea"/>
            </a:endParaRPr>
          </a:p>
          <a:p>
            <a:pPr marL="0" indent="0" eaLnBrk="1" fontAlgn="auto" hangingPunct="1">
              <a:spcAft>
                <a:spcPts val="0"/>
              </a:spcAft>
              <a:buFont typeface="Symbol" pitchFamily="18" charset="2"/>
              <a:buNone/>
              <a:defRPr/>
            </a:pPr>
            <a:r>
              <a:rPr lang="ja-JP" altLang="en-US" sz="1200" dirty="0" smtClean="0">
                <a:latin typeface="+mj-ea"/>
                <a:ea typeface="+mj-ea"/>
              </a:rPr>
              <a:t>例えば、かまぼこで使用している魚（イトヨリダイ）は、えび、カニを食べているので、えび、カニの重篤なアレルギー児童は、ねり製品を食べられないことがあります。</a:t>
            </a:r>
            <a:endParaRPr lang="en-US" altLang="ja-JP" sz="1200" dirty="0" smtClean="0">
              <a:latin typeface="+mj-ea"/>
              <a:ea typeface="+mj-ea"/>
            </a:endParaRPr>
          </a:p>
          <a:p>
            <a:pPr marL="0" indent="0" eaLnBrk="1" fontAlgn="auto" hangingPunct="1">
              <a:spcAft>
                <a:spcPts val="0"/>
              </a:spcAft>
              <a:buFont typeface="Symbol" pitchFamily="18" charset="2"/>
              <a:buNone/>
              <a:defRPr/>
            </a:pPr>
            <a:r>
              <a:rPr lang="ja-JP" altLang="en-US" sz="1200" dirty="0" smtClean="0">
                <a:latin typeface="+mj-ea"/>
                <a:ea typeface="+mj-ea"/>
              </a:rPr>
              <a:t>また、原材料の採取方法によって注意が必要な食品があります。しらすはえび・カニが混ざる漁法で採取されています。また、あさりやわかめの中にもカニが混ざっている可能性があります。そのため、カニは給食に出ませんが、確認が必要な食品です。</a:t>
            </a:r>
            <a:endParaRPr lang="en-US" altLang="ja-JP" sz="1200" dirty="0" smtClean="0">
              <a:latin typeface="+mj-ea"/>
              <a:ea typeface="+mj-ea"/>
            </a:endParaRPr>
          </a:p>
          <a:p>
            <a:pPr marL="0" indent="0" eaLnBrk="1" fontAlgn="auto" hangingPunct="1">
              <a:spcAft>
                <a:spcPts val="0"/>
              </a:spcAft>
              <a:buFont typeface="Symbol" pitchFamily="18" charset="2"/>
              <a:buNone/>
              <a:defRPr/>
            </a:pPr>
            <a:endParaRPr lang="en-US" altLang="ja-JP" sz="1200" dirty="0" smtClean="0"/>
          </a:p>
          <a:p>
            <a:pPr marL="0" indent="0" eaLnBrk="1" fontAlgn="auto" hangingPunct="1">
              <a:spcAft>
                <a:spcPts val="0"/>
              </a:spcAft>
              <a:buFont typeface="Symbol" pitchFamily="18" charset="2"/>
              <a:buNone/>
              <a:defRPr/>
            </a:pPr>
            <a:endParaRPr lang="en-US" altLang="ja-JP" sz="1200" dirty="0" smtClean="0"/>
          </a:p>
          <a:p>
            <a:pPr marL="0" indent="0" eaLnBrk="1" fontAlgn="auto" hangingPunct="1">
              <a:spcAft>
                <a:spcPts val="0"/>
              </a:spcAft>
              <a:buFont typeface="Symbol" pitchFamily="18" charset="2"/>
              <a:buNone/>
              <a:defRPr/>
            </a:pPr>
            <a:endParaRPr lang="en-US" altLang="ja-JP" sz="1200" dirty="0" smtClean="0"/>
          </a:p>
          <a:p>
            <a:endParaRPr kumimoji="1" lang="ja-JP" altLang="en-US" sz="1200"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pPr/>
              <a:t>17</a:t>
            </a:fld>
            <a:endParaRPr kumimoji="1" lang="ja-JP" altLang="en-US"/>
          </a:p>
        </p:txBody>
      </p:sp>
    </p:spTree>
    <p:extLst>
      <p:ext uri="{BB962C8B-B14F-4D97-AF65-F5344CB8AC3E}">
        <p14:creationId xmlns:p14="http://schemas.microsoft.com/office/powerpoint/2010/main" val="31944681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校外学習・宿泊学習での事前の確認事項</a:t>
            </a:r>
            <a:endParaRPr kumimoji="1" lang="en-US" altLang="ja-JP" dirty="0" smtClean="0"/>
          </a:p>
          <a:p>
            <a:r>
              <a:rPr kumimoji="1" lang="ja-JP" altLang="en-US" dirty="0" smtClean="0"/>
              <a:t>◆校外学習・宿泊行事の際は、事前調査の結果を同行する全職員・班員等に周知する</a:t>
            </a:r>
            <a:endParaRPr kumimoji="1" lang="en-US" altLang="ja-JP" dirty="0" smtClean="0"/>
          </a:p>
          <a:p>
            <a:r>
              <a:rPr kumimoji="1" lang="ja-JP" altLang="en-US" dirty="0" smtClean="0"/>
              <a:t>①対象生徒名</a:t>
            </a:r>
            <a:endParaRPr kumimoji="1" lang="en-US" altLang="ja-JP" dirty="0" smtClean="0"/>
          </a:p>
          <a:p>
            <a:r>
              <a:rPr kumimoji="1" lang="ja-JP" altLang="en-US" dirty="0" smtClean="0"/>
              <a:t>②原因物質</a:t>
            </a:r>
            <a:endParaRPr kumimoji="1" lang="en-US" altLang="ja-JP" dirty="0" smtClean="0"/>
          </a:p>
          <a:p>
            <a:r>
              <a:rPr kumimoji="1" lang="ja-JP" altLang="en-US" dirty="0" smtClean="0"/>
              <a:t>③緊急連絡先</a:t>
            </a:r>
            <a:r>
              <a:rPr kumimoji="1" lang="en-US" altLang="ja-JP" dirty="0" smtClean="0"/>
              <a:t>(</a:t>
            </a:r>
            <a:r>
              <a:rPr kumimoji="1" lang="ja-JP" altLang="en-US" dirty="0" smtClean="0"/>
              <a:t>緊急時搬送病院など</a:t>
            </a:r>
            <a:r>
              <a:rPr kumimoji="1" lang="en-US" altLang="ja-JP" dirty="0" smtClean="0"/>
              <a:t>)</a:t>
            </a:r>
            <a:endParaRPr lang="en-US" altLang="ja-JP" dirty="0" smtClean="0"/>
          </a:p>
          <a:p>
            <a:r>
              <a:rPr kumimoji="1" lang="ja-JP" altLang="en-US" dirty="0" smtClean="0"/>
              <a:t>④事前に宿泊先での食事の内容を確認</a:t>
            </a:r>
            <a:endParaRPr kumimoji="1" lang="en-US" altLang="ja-JP" dirty="0" smtClean="0"/>
          </a:p>
          <a:p>
            <a:r>
              <a:rPr lang="ja-JP" altLang="en-US" dirty="0" smtClean="0"/>
              <a:t>⑤配膳されたもの確認役割など</a:t>
            </a:r>
            <a:endParaRPr kumimoji="1" lang="en-US" altLang="ja-JP" dirty="0" smtClean="0"/>
          </a:p>
          <a:p>
            <a:r>
              <a:rPr lang="ja-JP" altLang="en-US" dirty="0" smtClean="0"/>
              <a:t>また、緊急時の対応についても事前に保護者等と相談し、対象生徒には持参する、薬</a:t>
            </a:r>
            <a:endParaRPr lang="en-US" altLang="ja-JP" dirty="0" smtClean="0"/>
          </a:p>
          <a:p>
            <a:r>
              <a:rPr kumimoji="1" lang="ja-JP" altLang="en-US" dirty="0" smtClean="0"/>
              <a:t>の種類や飲み方の確認しておく。</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18</a:t>
            </a:fld>
            <a:endParaRPr kumimoji="1" lang="ja-JP" altLang="en-US"/>
          </a:p>
        </p:txBody>
      </p:sp>
    </p:spTree>
    <p:extLst>
      <p:ext uri="{BB962C8B-B14F-4D97-AF65-F5344CB8AC3E}">
        <p14:creationId xmlns:p14="http://schemas.microsoft.com/office/powerpoint/2010/main" val="4750988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校外学習等での食事</a:t>
            </a:r>
            <a:r>
              <a:rPr lang="en-US" altLang="ja-JP" dirty="0"/>
              <a:t>(</a:t>
            </a:r>
            <a:r>
              <a:rPr lang="ja-JP" altLang="en-US" dirty="0"/>
              <a:t>弁当</a:t>
            </a:r>
            <a:r>
              <a:rPr lang="en-US" altLang="ja-JP" dirty="0"/>
              <a:t>)</a:t>
            </a:r>
            <a:r>
              <a:rPr lang="ja-JP" altLang="en-US" dirty="0"/>
              <a:t>の際に注意すること</a:t>
            </a:r>
            <a:endParaRPr lang="en-US" altLang="ja-JP" dirty="0"/>
          </a:p>
          <a:p>
            <a:r>
              <a:rPr lang="ja-JP" altLang="en-US" dirty="0"/>
              <a:t>①アレルギー対応食の手違いがないか</a:t>
            </a:r>
            <a:endParaRPr lang="en-US" altLang="ja-JP" dirty="0"/>
          </a:p>
          <a:p>
            <a:r>
              <a:rPr lang="ja-JP" altLang="en-US" dirty="0"/>
              <a:t>②食材成分の確認不足はないか</a:t>
            </a:r>
            <a:endParaRPr lang="en-US" altLang="ja-JP" dirty="0"/>
          </a:p>
          <a:p>
            <a:r>
              <a:rPr lang="ja-JP" altLang="en-US" dirty="0"/>
              <a:t>③配布間違いはないか</a:t>
            </a:r>
            <a:endParaRPr lang="en-US" altLang="ja-JP" dirty="0"/>
          </a:p>
          <a:p>
            <a:r>
              <a:rPr lang="ja-JP" altLang="en-US" dirty="0"/>
              <a:t>④メニュー変更時の対応不足はないか</a:t>
            </a:r>
            <a:endParaRPr lang="en-US" altLang="ja-JP" dirty="0"/>
          </a:p>
          <a:p>
            <a:r>
              <a:rPr lang="ja-JP" altLang="en-US" dirty="0"/>
              <a:t>⑤食事の際の座席指定の手違い</a:t>
            </a:r>
            <a:r>
              <a:rPr lang="en-US" altLang="ja-JP" dirty="0"/>
              <a:t>(</a:t>
            </a:r>
            <a:r>
              <a:rPr lang="ja-JP" altLang="en-US" dirty="0"/>
              <a:t>名前の取り違え等</a:t>
            </a:r>
            <a:r>
              <a:rPr lang="en-US" altLang="ja-JP" dirty="0"/>
              <a:t>)</a:t>
            </a:r>
            <a:r>
              <a:rPr lang="ja-JP" altLang="en-US" dirty="0"/>
              <a:t>はないか</a:t>
            </a:r>
            <a:endParaRPr lang="en-US" altLang="ja-JP" dirty="0"/>
          </a:p>
          <a:p>
            <a:r>
              <a:rPr lang="ja-JP" altLang="en-US" dirty="0"/>
              <a:t>⑥児童生徒の座席の勘違いなど</a:t>
            </a:r>
            <a:endParaRPr lang="en-US" altLang="ja-JP" dirty="0"/>
          </a:p>
          <a:p>
            <a:r>
              <a:rPr lang="ja-JP" altLang="en-US" dirty="0"/>
              <a:t>担任を含め複数人で対応できるように決めておきましょう。</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19</a:t>
            </a:fld>
            <a:endParaRPr kumimoji="1" lang="ja-JP" altLang="en-US"/>
          </a:p>
        </p:txBody>
      </p:sp>
    </p:spTree>
    <p:extLst>
      <p:ext uri="{BB962C8B-B14F-4D97-AF65-F5344CB8AC3E}">
        <p14:creationId xmlns:p14="http://schemas.microsoft.com/office/powerpoint/2010/main" val="4024639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アレルギー</a:t>
            </a:r>
            <a:r>
              <a:rPr lang="ja-JP" altLang="en-US" dirty="0"/>
              <a:t>とは、</a:t>
            </a:r>
            <a:endParaRPr lang="en-US" altLang="ja-JP" dirty="0"/>
          </a:p>
          <a:p>
            <a:r>
              <a:rPr lang="ja-JP" altLang="en-US" dirty="0" smtClean="0"/>
              <a:t>　本来体</a:t>
            </a:r>
            <a:r>
              <a:rPr lang="ja-JP" altLang="en-US" dirty="0"/>
              <a:t>を守るべきしくみ（免疫反応）が過剰に働き、不利益な症状を</a:t>
            </a:r>
            <a:r>
              <a:rPr lang="ja-JP" altLang="en-US" dirty="0" smtClean="0"/>
              <a:t>おこすことです</a:t>
            </a:r>
            <a:r>
              <a:rPr lang="ja-JP" altLang="en-US" dirty="0"/>
              <a:t>。</a:t>
            </a:r>
            <a:endParaRPr lang="en-US" altLang="ja-JP" dirty="0"/>
          </a:p>
          <a:p>
            <a:r>
              <a:rPr lang="ja-JP" altLang="en-US" dirty="0" smtClean="0"/>
              <a:t>　この</a:t>
            </a:r>
            <a:r>
              <a:rPr lang="ja-JP" altLang="en-US" dirty="0"/>
              <a:t>うち、食物によってアレルギー反応をおこすものが「食物アレルギー</a:t>
            </a:r>
            <a:r>
              <a:rPr lang="ja-JP" altLang="en-US" dirty="0" smtClean="0"/>
              <a:t>」といいます。</a:t>
            </a:r>
            <a:endParaRPr lang="en-US" altLang="ja-JP" dirty="0"/>
          </a:p>
          <a:p>
            <a:endParaRPr lang="en-US" altLang="ja-JP" dirty="0" smtClean="0"/>
          </a:p>
          <a:p>
            <a:r>
              <a:rPr lang="ja-JP" altLang="en-US" dirty="0" smtClean="0"/>
              <a:t>（</a:t>
            </a:r>
            <a:r>
              <a:rPr lang="ja-JP" altLang="en-US" dirty="0"/>
              <a:t>同じ症状でも食中毒や牛乳を飲むとおなかをこわす乳糖不耐症などの食物不耐症は含みません）</a:t>
            </a:r>
          </a:p>
          <a:p>
            <a:endParaRPr lang="en-US" altLang="ja-JP" dirty="0"/>
          </a:p>
          <a:p>
            <a:r>
              <a:rPr lang="ja-JP" altLang="en-US" dirty="0" smtClean="0"/>
              <a:t>グラフをご覧ください。</a:t>
            </a:r>
            <a:endParaRPr lang="en-US" altLang="ja-JP" dirty="0" smtClean="0"/>
          </a:p>
          <a:p>
            <a:r>
              <a:rPr lang="ja-JP" altLang="en-US" dirty="0" smtClean="0"/>
              <a:t>　　日本小児アレルギー学会　診療ガイドラインの資料によると、</a:t>
            </a:r>
            <a:endParaRPr lang="en-US" altLang="ja-JP" dirty="0" smtClean="0"/>
          </a:p>
          <a:p>
            <a:r>
              <a:rPr lang="ja-JP" altLang="en-US" dirty="0" smtClean="0"/>
              <a:t>　　食物アレルギーアレルゲン（原因）のベスト３は　鶏卵　牛乳　小麦の順に多いことがわかります。</a:t>
            </a:r>
            <a:endParaRPr lang="en-US" altLang="ja-JP" dirty="0" smtClean="0"/>
          </a:p>
          <a:p>
            <a:endParaRPr lang="en-US" altLang="ja-JP" dirty="0" smtClean="0"/>
          </a:p>
          <a:p>
            <a:r>
              <a:rPr lang="ja-JP" altLang="en-US" dirty="0" smtClean="0"/>
              <a:t>横浜</a:t>
            </a:r>
            <a:r>
              <a:rPr lang="ja-JP" altLang="en-US" dirty="0"/>
              <a:t>市内の実態</a:t>
            </a:r>
            <a:r>
              <a:rPr lang="ja-JP" altLang="en-US" dirty="0" smtClean="0"/>
              <a:t>調査では</a:t>
            </a:r>
            <a:endParaRPr lang="en-US" altLang="ja-JP" dirty="0" smtClean="0"/>
          </a:p>
          <a:p>
            <a:r>
              <a:rPr lang="ja-JP" altLang="en-US" dirty="0" smtClean="0"/>
              <a:t>　　そのほかに</a:t>
            </a:r>
            <a:endParaRPr lang="en-US" altLang="ja-JP" dirty="0"/>
          </a:p>
          <a:p>
            <a:r>
              <a:rPr lang="ja-JP" altLang="en-US" dirty="0"/>
              <a:t>　</a:t>
            </a:r>
            <a:r>
              <a:rPr lang="ja-JP" altLang="en-US" dirty="0" smtClean="0"/>
              <a:t>　ピーナッツ</a:t>
            </a:r>
            <a:endParaRPr lang="en-US" altLang="ja-JP" dirty="0" smtClean="0"/>
          </a:p>
          <a:p>
            <a:r>
              <a:rPr lang="ja-JP" altLang="en-US" dirty="0" smtClean="0"/>
              <a:t>　　キウイフルーツ</a:t>
            </a:r>
            <a:endParaRPr lang="en-US" altLang="ja-JP" dirty="0"/>
          </a:p>
          <a:p>
            <a:r>
              <a:rPr lang="ja-JP" altLang="en-US" dirty="0"/>
              <a:t>　</a:t>
            </a:r>
            <a:r>
              <a:rPr lang="ja-JP" altLang="en-US" dirty="0" smtClean="0"/>
              <a:t>　種実類</a:t>
            </a:r>
            <a:endParaRPr lang="en-US" altLang="ja-JP" dirty="0" smtClean="0"/>
          </a:p>
          <a:p>
            <a:r>
              <a:rPr lang="ja-JP" altLang="en-US" dirty="0" smtClean="0"/>
              <a:t>　　乳製品</a:t>
            </a:r>
            <a:endParaRPr lang="en-US" altLang="ja-JP" dirty="0" smtClean="0"/>
          </a:p>
          <a:p>
            <a:r>
              <a:rPr lang="ja-JP" altLang="en-US" dirty="0" smtClean="0"/>
              <a:t>　　魚卵</a:t>
            </a:r>
            <a:endParaRPr lang="en-US" altLang="ja-JP" dirty="0" smtClean="0"/>
          </a:p>
          <a:p>
            <a:r>
              <a:rPr lang="ja-JP" altLang="en-US" dirty="0" smtClean="0"/>
              <a:t>　　えび</a:t>
            </a:r>
            <a:endParaRPr lang="en-US" altLang="ja-JP" dirty="0" smtClean="0"/>
          </a:p>
          <a:p>
            <a:r>
              <a:rPr lang="ja-JP" altLang="en-US" dirty="0" smtClean="0"/>
              <a:t>　　そば</a:t>
            </a:r>
            <a:endParaRPr lang="en-US" altLang="ja-JP" dirty="0" smtClean="0"/>
          </a:p>
          <a:p>
            <a:r>
              <a:rPr lang="ja-JP" altLang="en-US" dirty="0" smtClean="0"/>
              <a:t>　　かに　　が</a:t>
            </a:r>
            <a:r>
              <a:rPr lang="ja-JP" altLang="en-US" dirty="0"/>
              <a:t>主に上げられます。</a:t>
            </a:r>
            <a:endParaRPr lang="en-US" altLang="ja-JP" dirty="0"/>
          </a:p>
          <a:p>
            <a:endParaRPr lang="en-US" altLang="ja-JP" b="1" dirty="0" smtClean="0">
              <a:solidFill>
                <a:srgbClr val="00B050"/>
              </a:solidFill>
            </a:endParaRPr>
          </a:p>
          <a:p>
            <a:r>
              <a:rPr lang="ja-JP" altLang="en-US" b="0" dirty="0" smtClean="0">
                <a:solidFill>
                  <a:srgbClr val="00B050"/>
                </a:solidFill>
              </a:rPr>
              <a:t>また、近年増加</a:t>
            </a:r>
            <a:r>
              <a:rPr lang="ja-JP" altLang="en-US" b="0" dirty="0">
                <a:solidFill>
                  <a:srgbClr val="00B050"/>
                </a:solidFill>
              </a:rPr>
              <a:t>傾向</a:t>
            </a:r>
            <a:r>
              <a:rPr lang="ja-JP" altLang="en-US" b="0" dirty="0" smtClean="0">
                <a:solidFill>
                  <a:srgbClr val="00B050"/>
                </a:solidFill>
              </a:rPr>
              <a:t>の食物は</a:t>
            </a:r>
            <a:endParaRPr lang="en-US" altLang="ja-JP" b="0" dirty="0">
              <a:solidFill>
                <a:srgbClr val="00B050"/>
              </a:solidFill>
            </a:endParaRPr>
          </a:p>
          <a:p>
            <a:r>
              <a:rPr lang="ja-JP" altLang="en-US" sz="1200" dirty="0" smtClean="0">
                <a:solidFill>
                  <a:srgbClr val="00B050"/>
                </a:solidFill>
              </a:rPr>
              <a:t>メロン</a:t>
            </a:r>
            <a:endParaRPr lang="en-US" altLang="ja-JP" sz="1200" dirty="0">
              <a:solidFill>
                <a:srgbClr val="00B050"/>
              </a:solidFill>
            </a:endParaRPr>
          </a:p>
          <a:p>
            <a:r>
              <a:rPr lang="ja-JP" altLang="en-US" sz="1200" dirty="0" smtClean="0">
                <a:solidFill>
                  <a:srgbClr val="00B050"/>
                </a:solidFill>
              </a:rPr>
              <a:t>りんご</a:t>
            </a:r>
            <a:endParaRPr lang="en-US" altLang="ja-JP" sz="1200" dirty="0">
              <a:solidFill>
                <a:srgbClr val="00B050"/>
              </a:solidFill>
            </a:endParaRPr>
          </a:p>
          <a:p>
            <a:r>
              <a:rPr lang="ja-JP" altLang="en-US" sz="1200" dirty="0" smtClean="0">
                <a:solidFill>
                  <a:srgbClr val="00B050"/>
                </a:solidFill>
              </a:rPr>
              <a:t>バナナ</a:t>
            </a:r>
            <a:endParaRPr lang="en-US" altLang="ja-JP" sz="1200" dirty="0">
              <a:solidFill>
                <a:srgbClr val="00B050"/>
              </a:solidFill>
            </a:endParaRPr>
          </a:p>
          <a:p>
            <a:r>
              <a:rPr lang="ja-JP" altLang="en-US" sz="1200" dirty="0" smtClean="0">
                <a:solidFill>
                  <a:srgbClr val="00B050"/>
                </a:solidFill>
              </a:rPr>
              <a:t>桃</a:t>
            </a:r>
            <a:r>
              <a:rPr lang="ja-JP" altLang="en-US" sz="1200" dirty="0">
                <a:solidFill>
                  <a:srgbClr val="00B050"/>
                </a:solidFill>
              </a:rPr>
              <a:t>　　</a:t>
            </a:r>
            <a:r>
              <a:rPr lang="ja-JP" altLang="en-US" sz="1200" dirty="0" smtClean="0">
                <a:solidFill>
                  <a:srgbClr val="00B050"/>
                </a:solidFill>
              </a:rPr>
              <a:t>が</a:t>
            </a:r>
            <a:r>
              <a:rPr lang="ja-JP" altLang="en-US" sz="1200" dirty="0">
                <a:solidFill>
                  <a:srgbClr val="00B050"/>
                </a:solidFill>
              </a:rPr>
              <a:t>報告されています。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2</a:t>
            </a:fld>
            <a:endParaRPr kumimoji="1" lang="ja-JP" altLang="en-US"/>
          </a:p>
        </p:txBody>
      </p:sp>
    </p:spTree>
    <p:extLst>
      <p:ext uri="{BB962C8B-B14F-4D97-AF65-F5344CB8AC3E}">
        <p14:creationId xmlns:p14="http://schemas.microsoft.com/office/powerpoint/2010/main" val="42682775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20</a:t>
            </a:fld>
            <a:endParaRPr kumimoji="1" lang="ja-JP" altLang="en-US"/>
          </a:p>
        </p:txBody>
      </p:sp>
    </p:spTree>
    <p:extLst>
      <p:ext uri="{BB962C8B-B14F-4D97-AF65-F5344CB8AC3E}">
        <p14:creationId xmlns:p14="http://schemas.microsoft.com/office/powerpoint/2010/main" val="3899463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a:t>このような実態から、横浜市では学校給食に</a:t>
            </a:r>
            <a:endParaRPr lang="en-US" altLang="ja-JP" sz="1400" dirty="0"/>
          </a:p>
          <a:p>
            <a:r>
              <a:rPr lang="ja-JP" altLang="en-US" sz="1400" dirty="0"/>
              <a:t>そば・ピーナッツ・キウイフルーツは原則として使われていません。</a:t>
            </a:r>
            <a:endParaRPr lang="en-US" altLang="ja-JP" sz="1400" dirty="0"/>
          </a:p>
          <a:p>
            <a:endParaRPr lang="en-US" altLang="ja-JP" sz="1400" dirty="0"/>
          </a:p>
          <a:p>
            <a:r>
              <a:rPr lang="ja-JP" altLang="en-US" sz="1400" dirty="0"/>
              <a:t>加工食品ではフライ・ハンバーグ・竹輪等のつなぎなどに鶏卵・乳製品を使用していません。</a:t>
            </a:r>
            <a:endParaRPr lang="en-US" altLang="ja-JP" sz="1400" dirty="0"/>
          </a:p>
          <a:p>
            <a:endParaRPr lang="en-US" altLang="ja-JP" sz="1400" dirty="0"/>
          </a:p>
          <a:p>
            <a:r>
              <a:rPr lang="ja-JP" altLang="en-US" sz="1400" dirty="0"/>
              <a:t>学校給食で使用している食材や使用しない食材などの食材情報については、</a:t>
            </a:r>
            <a:endParaRPr lang="en-US" altLang="ja-JP" sz="1400" dirty="0"/>
          </a:p>
          <a:p>
            <a:r>
              <a:rPr lang="ja-JP" altLang="en-US" sz="1400" dirty="0"/>
              <a:t>よこはま食育財団ホームページで確認できます。</a:t>
            </a:r>
            <a:endParaRPr lang="en-US" altLang="ja-JP" sz="1400" dirty="0"/>
          </a:p>
          <a:p>
            <a:endParaRPr lang="en-US" altLang="ja-JP" sz="1400" dirty="0"/>
          </a:p>
          <a:p>
            <a:r>
              <a:rPr lang="ja-JP" altLang="en-US" sz="1400" dirty="0"/>
              <a:t>保護者の方もこちらを確認</a:t>
            </a:r>
            <a:r>
              <a:rPr lang="ja-JP" altLang="en-US" sz="1400" dirty="0" smtClean="0"/>
              <a:t>されます</a:t>
            </a:r>
            <a:r>
              <a:rPr lang="ja-JP" altLang="en-US" sz="1400" dirty="0"/>
              <a:t>。</a:t>
            </a:r>
          </a:p>
          <a:p>
            <a:endParaRPr kumimoji="1" lang="ja-JP" altLang="en-US" b="0"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3</a:t>
            </a:fld>
            <a:endParaRPr kumimoji="1" lang="ja-JP" altLang="en-US"/>
          </a:p>
        </p:txBody>
      </p:sp>
    </p:spTree>
    <p:extLst>
      <p:ext uri="{BB962C8B-B14F-4D97-AF65-F5344CB8AC3E}">
        <p14:creationId xmlns:p14="http://schemas.microsoft.com/office/powerpoint/2010/main" val="3762474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子どもたちの食に関わるアレルギーの課題は乳幼児期から学童期にかけ、成長と共に軽減することもあれば</a:t>
            </a:r>
            <a:endParaRPr lang="en-US" altLang="ja-JP" dirty="0" smtClean="0"/>
          </a:p>
          <a:p>
            <a:r>
              <a:rPr lang="ja-JP" altLang="en-US" dirty="0" smtClean="0"/>
              <a:t>思春期青年期に症状が出てくる食材もあり、小学生だから中高生だからと安心できるものではありません。</a:t>
            </a:r>
            <a:endParaRPr lang="en-US" altLang="ja-JP" dirty="0" smtClean="0"/>
          </a:p>
          <a:p>
            <a:endParaRPr lang="en-US" altLang="ja-JP" dirty="0" smtClean="0"/>
          </a:p>
          <a:p>
            <a:r>
              <a:rPr lang="ja-JP" altLang="en-US" dirty="0" smtClean="0"/>
              <a:t>ではどのようにアレルギー児童生徒を把握し、対応していくのか</a:t>
            </a:r>
            <a:endParaRPr lang="en-US" altLang="ja-JP" dirty="0" smtClean="0"/>
          </a:p>
          <a:p>
            <a:r>
              <a:rPr lang="ja-JP" altLang="en-US" dirty="0" smtClean="0"/>
              <a:t>その流れを確認します。</a:t>
            </a:r>
            <a:endParaRPr lang="en-US" altLang="ja-JP" dirty="0"/>
          </a:p>
          <a:p>
            <a:endParaRPr lang="en-US" altLang="ja-JP" dirty="0"/>
          </a:p>
          <a:p>
            <a:pPr defTabSz="898581"/>
            <a:r>
              <a:rPr lang="ja-JP" altLang="en-US" dirty="0"/>
              <a:t>①　</a:t>
            </a:r>
            <a:r>
              <a:rPr lang="ja-JP" altLang="en-US" dirty="0" smtClean="0"/>
              <a:t>担任が保健調査票や保護者からの連絡などからアレルギー</a:t>
            </a:r>
            <a:r>
              <a:rPr lang="ja-JP" altLang="en-US" dirty="0"/>
              <a:t>情報を</a:t>
            </a:r>
            <a:r>
              <a:rPr lang="ja-JP" altLang="en-US" dirty="0" smtClean="0"/>
              <a:t>把握します</a:t>
            </a:r>
            <a:endParaRPr lang="en-US" altLang="ja-JP" dirty="0" smtClean="0"/>
          </a:p>
          <a:p>
            <a:pPr defTabSz="898581"/>
            <a:r>
              <a:rPr lang="ja-JP" altLang="en-US" dirty="0"/>
              <a:t>　</a:t>
            </a:r>
            <a:endParaRPr lang="en-US" altLang="ja-JP" dirty="0" smtClean="0"/>
          </a:p>
          <a:p>
            <a:pPr defTabSz="898581"/>
            <a:r>
              <a:rPr lang="ja-JP" altLang="en-US" dirty="0" smtClean="0"/>
              <a:t>②</a:t>
            </a:r>
            <a:r>
              <a:rPr lang="ja-JP" altLang="en-US" dirty="0"/>
              <a:t>　</a:t>
            </a:r>
            <a:r>
              <a:rPr lang="ja-JP" altLang="en-US" dirty="0" smtClean="0"/>
              <a:t>学校では保護者に２つの提出物をお願いします。</a:t>
            </a:r>
            <a:endParaRPr lang="en-US" altLang="ja-JP" dirty="0" smtClean="0"/>
          </a:p>
          <a:p>
            <a:pPr defTabSz="898581"/>
            <a:r>
              <a:rPr lang="ja-JP" altLang="en-US" dirty="0" smtClean="0">
                <a:solidFill>
                  <a:srgbClr val="FF0000"/>
                </a:solidFill>
              </a:rPr>
              <a:t>　　　　</a:t>
            </a:r>
            <a:r>
              <a:rPr lang="en-US" altLang="ja-JP" dirty="0" smtClean="0">
                <a:solidFill>
                  <a:srgbClr val="FF0000"/>
                </a:solidFill>
              </a:rPr>
              <a:t>1</a:t>
            </a:r>
            <a:r>
              <a:rPr lang="ja-JP" altLang="en-US" dirty="0" smtClean="0">
                <a:solidFill>
                  <a:srgbClr val="FF0000"/>
                </a:solidFill>
              </a:rPr>
              <a:t>つ　学校</a:t>
            </a:r>
            <a:r>
              <a:rPr lang="ja-JP" altLang="en-US" dirty="0">
                <a:solidFill>
                  <a:srgbClr val="FF0000"/>
                </a:solidFill>
              </a:rPr>
              <a:t>生活管理</a:t>
            </a:r>
            <a:r>
              <a:rPr lang="ja-JP" altLang="en-US" dirty="0" smtClean="0">
                <a:solidFill>
                  <a:srgbClr val="FF0000"/>
                </a:solidFill>
              </a:rPr>
              <a:t>指導票　を保護者に配布し受診の際に医師の診断のもと医師が作成します。</a:t>
            </a:r>
            <a:endParaRPr lang="en-US" altLang="ja-JP" dirty="0">
              <a:solidFill>
                <a:srgbClr val="FF0000"/>
              </a:solidFill>
            </a:endParaRPr>
          </a:p>
          <a:p>
            <a:pPr>
              <a:defRPr/>
            </a:pPr>
            <a:r>
              <a:rPr lang="ja-JP" altLang="en-US" dirty="0">
                <a:solidFill>
                  <a:srgbClr val="FF0000"/>
                </a:solidFill>
              </a:rPr>
              <a:t>　　　</a:t>
            </a:r>
            <a:r>
              <a:rPr lang="ja-JP" altLang="en-US" dirty="0" smtClean="0">
                <a:solidFill>
                  <a:srgbClr val="FF0000"/>
                </a:solidFill>
              </a:rPr>
              <a:t>　</a:t>
            </a:r>
            <a:r>
              <a:rPr lang="en-US" altLang="ja-JP" dirty="0" smtClean="0">
                <a:solidFill>
                  <a:srgbClr val="FF0000"/>
                </a:solidFill>
              </a:rPr>
              <a:t>2</a:t>
            </a:r>
            <a:r>
              <a:rPr lang="ja-JP" altLang="en-US" dirty="0" smtClean="0">
                <a:solidFill>
                  <a:srgbClr val="FF0000"/>
                </a:solidFill>
              </a:rPr>
              <a:t>つ　アレルギー対応表　　　を保護者が作成します。</a:t>
            </a:r>
            <a:endParaRPr lang="en-US" altLang="ja-JP" dirty="0" smtClean="0">
              <a:solidFill>
                <a:srgbClr val="FF0000"/>
              </a:solidFill>
            </a:endParaRPr>
          </a:p>
          <a:p>
            <a:pPr>
              <a:defRPr/>
            </a:pPr>
            <a:r>
              <a:rPr lang="ja-JP" altLang="en-US" dirty="0" smtClean="0">
                <a:solidFill>
                  <a:srgbClr val="FF0000"/>
                </a:solidFill>
              </a:rPr>
              <a:t>　　　</a:t>
            </a:r>
            <a:endParaRPr lang="en-US" altLang="ja-JP" dirty="0">
              <a:solidFill>
                <a:srgbClr val="FF0000"/>
              </a:solidFill>
            </a:endParaRPr>
          </a:p>
          <a:p>
            <a:pPr>
              <a:defRPr/>
            </a:pPr>
            <a:r>
              <a:rPr lang="ja-JP" altLang="en-US" dirty="0">
                <a:solidFill>
                  <a:srgbClr val="FF0000"/>
                </a:solidFill>
              </a:rPr>
              <a:t>③　面談</a:t>
            </a:r>
            <a:r>
              <a:rPr lang="ja-JP" altLang="en-US" dirty="0" smtClean="0"/>
              <a:t>実施</a:t>
            </a:r>
            <a:endParaRPr lang="en-US" altLang="ja-JP" dirty="0" smtClean="0"/>
          </a:p>
          <a:p>
            <a:pPr>
              <a:defRPr/>
            </a:pPr>
            <a:r>
              <a:rPr lang="ja-JP" altLang="en-US" dirty="0" smtClean="0"/>
              <a:t>　　　　指導票などの書類提出と学校と保護者で確認したり配慮を検討したりします。</a:t>
            </a:r>
            <a:endParaRPr lang="en-US" altLang="ja-JP" dirty="0" smtClean="0"/>
          </a:p>
          <a:p>
            <a:pPr>
              <a:defRPr/>
            </a:pPr>
            <a:r>
              <a:rPr lang="ja-JP" altLang="en-US" dirty="0" smtClean="0"/>
              <a:t>　　　　面談は管理職、担任、栄養士、養護教諭などの校内組織メンバーで行います。</a:t>
            </a:r>
            <a:endParaRPr lang="en-US" altLang="ja-JP" dirty="0" smtClean="0"/>
          </a:p>
          <a:p>
            <a:r>
              <a:rPr lang="ja-JP" altLang="en-US" dirty="0" smtClean="0"/>
              <a:t>　　　　給食にでない、そば・ピーナッツ・キウイフルーツなども</a:t>
            </a:r>
            <a:endParaRPr lang="en-US" altLang="ja-JP" dirty="0" smtClean="0"/>
          </a:p>
          <a:p>
            <a:r>
              <a:rPr lang="ja-JP" altLang="en-US" dirty="0" smtClean="0"/>
              <a:t>　　　　校外学習や給食物資製品に混入している場合に備え、対象児童を把握しています。</a:t>
            </a:r>
            <a:endParaRPr lang="en-US" altLang="ja-JP" dirty="0" smtClean="0"/>
          </a:p>
          <a:p>
            <a:endParaRPr lang="en-US" altLang="ja-JP" dirty="0"/>
          </a:p>
          <a:p>
            <a:pPr>
              <a:defRPr/>
            </a:pPr>
            <a:r>
              <a:rPr lang="ja-JP" altLang="en-US" dirty="0">
                <a:solidFill>
                  <a:srgbClr val="FF0000"/>
                </a:solidFill>
              </a:rPr>
              <a:t>④　</a:t>
            </a:r>
            <a:r>
              <a:rPr lang="ja-JP" altLang="en-US" dirty="0"/>
              <a:t>対応方法を</a:t>
            </a:r>
            <a:r>
              <a:rPr lang="ja-JP" altLang="en-US" dirty="0" smtClean="0"/>
              <a:t>検討</a:t>
            </a:r>
            <a:endParaRPr lang="en-US" altLang="ja-JP" dirty="0" smtClean="0"/>
          </a:p>
          <a:p>
            <a:r>
              <a:rPr lang="ja-JP" altLang="en-US" dirty="0" smtClean="0"/>
              <a:t>　　　　保護者が希望する配慮をしっかり受け止めたうえで、</a:t>
            </a:r>
            <a:endParaRPr lang="en-US" altLang="ja-JP" dirty="0" smtClean="0"/>
          </a:p>
          <a:p>
            <a:r>
              <a:rPr lang="ja-JP" altLang="en-US" dirty="0" smtClean="0"/>
              <a:t>　　　　学校でできることやできないことについても伝え、より良い方法を話し合います。</a:t>
            </a:r>
            <a:endParaRPr lang="en-US" altLang="ja-JP" dirty="0" smtClean="0"/>
          </a:p>
          <a:p>
            <a:r>
              <a:rPr lang="ja-JP" altLang="en-US" dirty="0" smtClean="0"/>
              <a:t>　　　　エピペンを保持する場合も同様に検討し、情報を共有します。</a:t>
            </a:r>
            <a:endParaRPr lang="en-US" altLang="ja-JP" dirty="0" smtClean="0"/>
          </a:p>
          <a:p>
            <a:r>
              <a:rPr lang="ja-JP" altLang="en-US" dirty="0" smtClean="0"/>
              <a:t>　　　　また、食べる練習（摂食治療中）は、学校では行いません。</a:t>
            </a:r>
            <a:endParaRPr lang="en-US" altLang="ja-JP" dirty="0" smtClean="0"/>
          </a:p>
          <a:p>
            <a:r>
              <a:rPr lang="ja-JP" altLang="en-US" dirty="0" smtClean="0"/>
              <a:t>　　　　面談時や保護者からの申し出に注意してください。</a:t>
            </a:r>
            <a:endParaRPr lang="en-US" altLang="ja-JP" dirty="0" smtClean="0"/>
          </a:p>
          <a:p>
            <a:pPr>
              <a:defRPr/>
            </a:pPr>
            <a:endParaRPr lang="en-US" altLang="ja-JP" dirty="0"/>
          </a:p>
          <a:p>
            <a:pPr>
              <a:defRPr/>
            </a:pPr>
            <a:r>
              <a:rPr lang="ja-JP" altLang="en-US" dirty="0">
                <a:solidFill>
                  <a:srgbClr val="FF0000"/>
                </a:solidFill>
              </a:rPr>
              <a:t>⑤　毎年面談</a:t>
            </a:r>
            <a:r>
              <a:rPr lang="ja-JP" altLang="en-US" dirty="0"/>
              <a:t>を行い、対応を</a:t>
            </a:r>
            <a:r>
              <a:rPr lang="ja-JP" altLang="en-US" dirty="0" smtClean="0"/>
              <a:t>再確認</a:t>
            </a:r>
            <a:endParaRPr lang="en-US" altLang="ja-JP" dirty="0" smtClean="0"/>
          </a:p>
          <a:p>
            <a:pPr>
              <a:defRPr/>
            </a:pPr>
            <a:r>
              <a:rPr lang="ja-JP" altLang="en-US" dirty="0" smtClean="0">
                <a:solidFill>
                  <a:srgbClr val="FF0000"/>
                </a:solidFill>
              </a:rPr>
              <a:t>　　　　新担任を交え本人の成長や状況の変化などの情報共有を行うことで、安全管理を徹底します。</a:t>
            </a:r>
            <a:endParaRPr lang="en-US" altLang="ja-JP" dirty="0" smtClean="0">
              <a:solidFill>
                <a:srgbClr val="FF0000"/>
              </a:solidFill>
            </a:endParaRPr>
          </a:p>
          <a:p>
            <a:pPr>
              <a:defRPr/>
            </a:pPr>
            <a:r>
              <a:rPr lang="ja-JP" altLang="en-US" dirty="0" smtClean="0">
                <a:solidFill>
                  <a:srgbClr val="FF0000"/>
                </a:solidFill>
              </a:rPr>
              <a:t>　　　　</a:t>
            </a:r>
            <a:endParaRPr lang="ja-JP" altLang="en-US" dirty="0">
              <a:solidFill>
                <a:srgbClr val="FF0000"/>
              </a:solidFill>
            </a:endParaRPr>
          </a:p>
          <a:p>
            <a:pPr>
              <a:defRPr/>
            </a:pPr>
            <a:endParaRPr lang="en-US" altLang="ja-JP" dirty="0">
              <a:solidFill>
                <a:srgbClr val="FF0000"/>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4</a:t>
            </a:fld>
            <a:endParaRPr kumimoji="1" lang="ja-JP" altLang="en-US"/>
          </a:p>
        </p:txBody>
      </p:sp>
    </p:spTree>
    <p:extLst>
      <p:ext uri="{BB962C8B-B14F-4D97-AF65-F5344CB8AC3E}">
        <p14:creationId xmlns:p14="http://schemas.microsoft.com/office/powerpoint/2010/main" val="1676653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p>
          <a:p>
            <a:endParaRPr lang="en-US" altLang="ja-JP" sz="1400" dirty="0"/>
          </a:p>
          <a:p>
            <a:r>
              <a:rPr lang="ja-JP" altLang="en-US" sz="1400" dirty="0"/>
              <a:t>学校での食物アレルギーは、症状などの特徴から３タイプに分類できます。</a:t>
            </a:r>
            <a:endParaRPr lang="en-US" altLang="ja-JP" sz="1400" dirty="0"/>
          </a:p>
          <a:p>
            <a:r>
              <a:rPr lang="ja-JP" altLang="en-US" dirty="0"/>
              <a:t>○　</a:t>
            </a:r>
            <a:r>
              <a:rPr lang="ja-JP" altLang="en-US" dirty="0" smtClean="0"/>
              <a:t>即時型</a:t>
            </a:r>
            <a:endParaRPr lang="en-US" altLang="ja-JP" dirty="0"/>
          </a:p>
          <a:p>
            <a:r>
              <a:rPr lang="ja-JP" altLang="en-US" dirty="0"/>
              <a:t>○　口腔アレルギー</a:t>
            </a:r>
            <a:r>
              <a:rPr lang="ja-JP" altLang="en-US" dirty="0" smtClean="0"/>
              <a:t>症候群</a:t>
            </a:r>
            <a:endParaRPr lang="en-US" altLang="ja-JP" dirty="0"/>
          </a:p>
          <a:p>
            <a:r>
              <a:rPr lang="ja-JP" altLang="en-US" dirty="0"/>
              <a:t>○　食物依存性運動誘発</a:t>
            </a:r>
            <a:r>
              <a:rPr lang="ja-JP" altLang="en-US" dirty="0" smtClean="0"/>
              <a:t>アナフィラキシー</a:t>
            </a:r>
            <a:endParaRPr lang="en-US" altLang="ja-JP" dirty="0" smtClean="0"/>
          </a:p>
          <a:p>
            <a:r>
              <a:rPr lang="ja-JP" altLang="en-US" dirty="0" smtClean="0"/>
              <a:t>の３つです。</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5</a:t>
            </a:fld>
            <a:endParaRPr kumimoji="1" lang="ja-JP" altLang="en-US"/>
          </a:p>
        </p:txBody>
      </p:sp>
    </p:spTree>
    <p:extLst>
      <p:ext uri="{BB962C8B-B14F-4D97-AF65-F5344CB8AC3E}">
        <p14:creationId xmlns:p14="http://schemas.microsoft.com/office/powerpoint/2010/main" val="1809822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即時型は、食物アレルギーの一般的なタイプです。原因</a:t>
            </a:r>
            <a:r>
              <a:rPr lang="ja-JP" altLang="en-US" dirty="0"/>
              <a:t>となる食物を摂取</a:t>
            </a:r>
            <a:r>
              <a:rPr lang="ja-JP" altLang="en-US" dirty="0" smtClean="0"/>
              <a:t>して２時間</a:t>
            </a:r>
            <a:r>
              <a:rPr lang="ja-JP" altLang="en-US" dirty="0"/>
              <a:t>以内に症状</a:t>
            </a:r>
            <a:r>
              <a:rPr lang="ja-JP" altLang="en-US" dirty="0" smtClean="0"/>
              <a:t>が現れます。</a:t>
            </a:r>
            <a:endParaRPr lang="en-US" altLang="ja-JP" dirty="0"/>
          </a:p>
          <a:p>
            <a:r>
              <a:rPr lang="ja-JP" altLang="en-US" dirty="0"/>
              <a:t>　</a:t>
            </a:r>
            <a:r>
              <a:rPr lang="ja-JP" altLang="en-US" b="1" dirty="0">
                <a:solidFill>
                  <a:srgbClr val="FF0000"/>
                </a:solidFill>
              </a:rPr>
              <a:t>実際には、食べた直後から</a:t>
            </a:r>
            <a:r>
              <a:rPr lang="en-US" altLang="ja-JP" b="1" dirty="0">
                <a:solidFill>
                  <a:srgbClr val="FF0000"/>
                </a:solidFill>
              </a:rPr>
              <a:t>30</a:t>
            </a:r>
            <a:r>
              <a:rPr lang="ja-JP" altLang="en-US" b="1" dirty="0">
                <a:solidFill>
                  <a:srgbClr val="FF0000"/>
                </a:solidFill>
              </a:rPr>
              <a:t>分以内に皮膚</a:t>
            </a:r>
            <a:r>
              <a:rPr lang="ja-JP" altLang="en-US" b="1" dirty="0" smtClean="0">
                <a:solidFill>
                  <a:srgbClr val="FF0000"/>
                </a:solidFill>
              </a:rPr>
              <a:t>や粘膜</a:t>
            </a:r>
            <a:r>
              <a:rPr lang="ja-JP" altLang="en-US" b="1" dirty="0">
                <a:solidFill>
                  <a:srgbClr val="FF0000"/>
                </a:solidFill>
              </a:rPr>
              <a:t>などにアレルギー症状が現れることが</a:t>
            </a:r>
            <a:r>
              <a:rPr lang="ja-JP" altLang="en-US" b="1" dirty="0" smtClean="0">
                <a:solidFill>
                  <a:srgbClr val="FF0000"/>
                </a:solidFill>
              </a:rPr>
              <a:t>多いようです。</a:t>
            </a:r>
            <a:endParaRPr lang="en-US" altLang="ja-JP" b="1" dirty="0">
              <a:solidFill>
                <a:srgbClr val="FF0000"/>
              </a:solidFill>
            </a:endParaRPr>
          </a:p>
          <a:p>
            <a:r>
              <a:rPr lang="ja-JP" altLang="en-US" dirty="0"/>
              <a:t>○頻度の高い発症年齢：乳児期～成人期</a:t>
            </a:r>
            <a:endParaRPr lang="en-US" altLang="ja-JP" dirty="0"/>
          </a:p>
          <a:p>
            <a:r>
              <a:rPr lang="ja-JP" altLang="en-US" dirty="0"/>
              <a:t>○頻度の高い食物</a:t>
            </a:r>
            <a:endParaRPr lang="en-US" altLang="ja-JP" dirty="0"/>
          </a:p>
          <a:p>
            <a:r>
              <a:rPr lang="ja-JP" altLang="en-US" dirty="0"/>
              <a:t>　　</a:t>
            </a:r>
            <a:r>
              <a:rPr lang="ja-JP" altLang="en-US" dirty="0" smtClean="0"/>
              <a:t>学童</a:t>
            </a:r>
            <a:r>
              <a:rPr lang="ja-JP" altLang="en-US" dirty="0"/>
              <a:t>～成人：甲殻類・魚類・小麦・果物・そば</a:t>
            </a:r>
            <a:r>
              <a:rPr lang="ja-JP" altLang="en-US" dirty="0" smtClean="0"/>
              <a:t>・ピーナッツ</a:t>
            </a:r>
            <a:r>
              <a:rPr lang="ja-JP" altLang="en-US" dirty="0"/>
              <a:t>など</a:t>
            </a:r>
            <a:endParaRPr lang="en-US" altLang="ja-JP" dirty="0"/>
          </a:p>
          <a:p>
            <a:r>
              <a:rPr lang="ja-JP" altLang="en-US" dirty="0"/>
              <a:t>○症状：皮膚の赤み・せき・ぜんめい（ゼーゼーする</a:t>
            </a:r>
            <a:r>
              <a:rPr lang="ja-JP" altLang="en-US" dirty="0" smtClean="0"/>
              <a:t>）腹痛</a:t>
            </a:r>
            <a:r>
              <a:rPr lang="ja-JP" altLang="en-US" dirty="0"/>
              <a:t>・吐き気</a:t>
            </a:r>
            <a:r>
              <a:rPr lang="ja-JP" altLang="en-US" dirty="0" smtClean="0"/>
              <a:t>など</a:t>
            </a:r>
            <a:endParaRPr lang="en-US" altLang="ja-JP" dirty="0" smtClean="0"/>
          </a:p>
          <a:p>
            <a:endParaRPr lang="en-US" altLang="ja-JP" dirty="0" smtClean="0"/>
          </a:p>
          <a:p>
            <a:r>
              <a:rPr lang="ja-JP" altLang="en-US" dirty="0" smtClean="0"/>
              <a:t>即時型は発症年齢・原因となる食物・症状もさまざまです。</a:t>
            </a:r>
            <a:endParaRPr lang="en-US" altLang="ja-JP" dirty="0" smtClean="0"/>
          </a:p>
          <a:p>
            <a:r>
              <a:rPr lang="ja-JP" altLang="en-US" dirty="0" smtClean="0"/>
              <a:t>症状はアナフィラキシーショックに進行するものもあるので、</a:t>
            </a:r>
            <a:endParaRPr lang="en-US" altLang="ja-JP" dirty="0" smtClean="0"/>
          </a:p>
          <a:p>
            <a:r>
              <a:rPr lang="ja-JP" altLang="en-US" dirty="0" smtClean="0"/>
              <a:t>症状が現れた時は大人が付き添うなど緊急対応になることに注意が必要です。</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6</a:t>
            </a:fld>
            <a:endParaRPr kumimoji="1" lang="ja-JP" altLang="en-US"/>
          </a:p>
        </p:txBody>
      </p:sp>
    </p:spTree>
    <p:extLst>
      <p:ext uri="{BB962C8B-B14F-4D97-AF65-F5344CB8AC3E}">
        <p14:creationId xmlns:p14="http://schemas.microsoft.com/office/powerpoint/2010/main" val="134496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eaLnBrk="1" fontAlgn="ctr" latinLnBrk="0" hangingPunct="1"/>
            <a:r>
              <a:rPr lang="ja-JP" altLang="ja-JP" b="1" dirty="0"/>
              <a:t>　　</a:t>
            </a:r>
            <a:r>
              <a:rPr lang="ja-JP" altLang="en-US" b="1" dirty="0"/>
              <a:t>　</a:t>
            </a:r>
            <a:r>
              <a:rPr lang="ja-JP" altLang="en-US" dirty="0"/>
              <a:t>＜</a:t>
            </a:r>
            <a:r>
              <a:rPr lang="ja-JP" altLang="ja-JP" dirty="0"/>
              <a:t>口腔アレルギー症候群</a:t>
            </a:r>
            <a:r>
              <a:rPr lang="ja-JP" altLang="en-US" dirty="0"/>
              <a:t>＞</a:t>
            </a:r>
            <a:endParaRPr lang="ja-JP" altLang="ja-JP" dirty="0"/>
          </a:p>
          <a:p>
            <a:pPr rtl="0" eaLnBrk="1" fontAlgn="ctr" latinLnBrk="0" hangingPunct="1"/>
            <a:r>
              <a:rPr lang="ja-JP" altLang="en-US" dirty="0"/>
              <a:t>　　　多くは生の果物や野菜を食べたときに</a:t>
            </a:r>
            <a:r>
              <a:rPr lang="ja-JP" altLang="ja-JP" dirty="0"/>
              <a:t>口の中の違和感</a:t>
            </a:r>
            <a:r>
              <a:rPr lang="ja-JP" altLang="en-US" dirty="0"/>
              <a:t>が現れるアレルギーです。</a:t>
            </a:r>
            <a:endParaRPr lang="ja-JP" altLang="ja-JP" dirty="0"/>
          </a:p>
          <a:p>
            <a:pPr rtl="0" eaLnBrk="1" fontAlgn="ctr" latinLnBrk="0" hangingPunct="1"/>
            <a:r>
              <a:rPr lang="ja-JP" altLang="en-US" dirty="0"/>
              <a:t>　　　</a:t>
            </a:r>
            <a:r>
              <a:rPr lang="ja-JP" altLang="ja-JP" dirty="0"/>
              <a:t>口の中やのどがピリピリ、かゆみ、唇や舌が腫れるなど</a:t>
            </a:r>
            <a:r>
              <a:rPr lang="ja-JP" altLang="en-US" dirty="0"/>
              <a:t>口腔内に限局された症状が多いのが特徴です</a:t>
            </a:r>
            <a:r>
              <a:rPr lang="ja-JP" altLang="ja-JP" dirty="0"/>
              <a:t>。</a:t>
            </a:r>
            <a:endParaRPr lang="en-US" altLang="ja-JP" dirty="0"/>
          </a:p>
          <a:p>
            <a:pPr rtl="0" eaLnBrk="1" fontAlgn="ctr" latinLnBrk="0" hangingPunct="1"/>
            <a:r>
              <a:rPr lang="ja-JP" altLang="en-US" dirty="0"/>
              <a:t>　　　しかし、呼吸困難や腹痛じんましんなど、</a:t>
            </a:r>
            <a:r>
              <a:rPr lang="ja-JP" altLang="ja-JP" dirty="0"/>
              <a:t>全身的な症状に進むことがあるので注意</a:t>
            </a:r>
            <a:r>
              <a:rPr lang="ja-JP" altLang="en-US" dirty="0"/>
              <a:t>が必要です</a:t>
            </a:r>
            <a:r>
              <a:rPr lang="ja-JP" altLang="ja-JP" dirty="0"/>
              <a:t>。</a:t>
            </a:r>
            <a:endParaRPr lang="en-US" altLang="ja-JP" dirty="0"/>
          </a:p>
          <a:p>
            <a:pPr rtl="0" eaLnBrk="1" fontAlgn="ctr" latinLnBrk="0" hangingPunct="1"/>
            <a:endParaRPr lang="en-US" altLang="ja-JP" dirty="0"/>
          </a:p>
          <a:p>
            <a:pPr rtl="0" eaLnBrk="1" fontAlgn="ctr" latinLnBrk="0" hangingPunct="1"/>
            <a:r>
              <a:rPr lang="ja-JP" altLang="en-US" dirty="0"/>
              <a:t>　　＜</a:t>
            </a:r>
            <a:r>
              <a:rPr lang="ja-JP" altLang="ja-JP" dirty="0"/>
              <a:t>食物依存性運動誘発アナフィラキシー</a:t>
            </a:r>
            <a:r>
              <a:rPr lang="ja-JP" altLang="en-US" dirty="0"/>
              <a:t>＞</a:t>
            </a:r>
            <a:endParaRPr lang="ja-JP" altLang="ja-JP" dirty="0"/>
          </a:p>
          <a:p>
            <a:pPr rtl="0" eaLnBrk="1" fontAlgn="ctr" latinLnBrk="0" hangingPunct="1"/>
            <a:r>
              <a:rPr lang="ja-JP" altLang="en-US" dirty="0"/>
              <a:t>　　　</a:t>
            </a:r>
            <a:r>
              <a:rPr lang="ja-JP" altLang="ja-JP" dirty="0"/>
              <a:t>食事</a:t>
            </a:r>
            <a:r>
              <a:rPr lang="ja-JP" altLang="en-US" dirty="0"/>
              <a:t>をしたあとに</a:t>
            </a:r>
            <a:r>
              <a:rPr lang="ja-JP" altLang="ja-JP" dirty="0"/>
              <a:t>運動</a:t>
            </a:r>
            <a:r>
              <a:rPr lang="ja-JP" altLang="en-US" dirty="0"/>
              <a:t>をすることで</a:t>
            </a:r>
            <a:r>
              <a:rPr lang="ja-JP" altLang="ja-JP" dirty="0"/>
              <a:t>おこる</a:t>
            </a:r>
            <a:r>
              <a:rPr lang="ja-JP" altLang="en-US" dirty="0"/>
              <a:t>アレルギーです</a:t>
            </a:r>
            <a:r>
              <a:rPr lang="ja-JP" altLang="ja-JP" dirty="0"/>
              <a:t>。</a:t>
            </a:r>
            <a:endParaRPr lang="en-US" altLang="ja-JP" dirty="0"/>
          </a:p>
          <a:p>
            <a:pPr rtl="0" eaLnBrk="1" fontAlgn="ctr" latinLnBrk="0" hangingPunct="1"/>
            <a:r>
              <a:rPr lang="ja-JP" altLang="en-US" dirty="0"/>
              <a:t>　　</a:t>
            </a:r>
            <a:r>
              <a:rPr lang="ja-JP" altLang="ja-JP" dirty="0"/>
              <a:t>☆原因食品を食べただけでは起こらない</a:t>
            </a:r>
            <a:r>
              <a:rPr lang="ja-JP" altLang="en-US" dirty="0"/>
              <a:t>のが特徴です</a:t>
            </a:r>
            <a:r>
              <a:rPr lang="ja-JP" altLang="en-US" dirty="0" smtClean="0"/>
              <a:t>。</a:t>
            </a:r>
            <a:endParaRPr lang="en-US" altLang="ja-JP" dirty="0" smtClean="0"/>
          </a:p>
          <a:p>
            <a:pPr rtl="0" eaLnBrk="1" fontAlgn="ctr" latinLnBrk="0" hangingPunct="1"/>
            <a:r>
              <a:rPr lang="ja-JP" altLang="en-US" dirty="0" smtClean="0"/>
              <a:t>　　　学校</a:t>
            </a:r>
            <a:r>
              <a:rPr lang="ja-JP" altLang="en-US" dirty="0"/>
              <a:t>で初めて症状がおきることもあります。</a:t>
            </a:r>
            <a:endParaRPr lang="en-US" altLang="ja-JP" dirty="0"/>
          </a:p>
          <a:p>
            <a:pPr rtl="0" eaLnBrk="1" fontAlgn="ctr" latinLnBrk="0" hangingPunct="1"/>
            <a:r>
              <a:rPr lang="ja-JP" altLang="en-US" dirty="0"/>
              <a:t>　　　全身に広がるじんましんなどに加え、</a:t>
            </a:r>
            <a:r>
              <a:rPr lang="ja-JP" altLang="ja-JP" dirty="0"/>
              <a:t>高頻度で呼吸困難やショック症状など重篤な状態になる</a:t>
            </a:r>
            <a:r>
              <a:rPr lang="ja-JP" altLang="en-US" dirty="0" smtClean="0"/>
              <a:t>ので</a:t>
            </a:r>
            <a:endParaRPr lang="en-US" altLang="ja-JP" dirty="0" smtClean="0"/>
          </a:p>
          <a:p>
            <a:pPr rtl="0" eaLnBrk="1" fontAlgn="ctr" latinLnBrk="0" hangingPunct="1"/>
            <a:r>
              <a:rPr lang="ja-JP" altLang="en-US" dirty="0" smtClean="0"/>
              <a:t>　　　大人が付き添うなどの緊急対応が</a:t>
            </a:r>
            <a:r>
              <a:rPr lang="ja-JP" altLang="en-US" dirty="0"/>
              <a:t>必要です</a:t>
            </a:r>
            <a:r>
              <a:rPr lang="ja-JP" altLang="ja-JP" dirty="0"/>
              <a:t>。</a:t>
            </a:r>
          </a:p>
          <a:p>
            <a:pPr rtl="0" eaLnBrk="1" fontAlgn="ctr" latinLnBrk="0" hangingPunct="1"/>
            <a:endParaRPr lang="ja-JP" altLang="ja-JP" dirty="0"/>
          </a:p>
          <a:p>
            <a:pPr rtl="0" eaLnBrk="1" fontAlgn="ctr" latinLnBrk="0" hangingPunct="1"/>
            <a:endParaRPr lang="ja-JP" altLang="ja-JP"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7</a:t>
            </a:fld>
            <a:endParaRPr kumimoji="1" lang="ja-JP" altLang="en-US"/>
          </a:p>
        </p:txBody>
      </p:sp>
    </p:spTree>
    <p:extLst>
      <p:ext uri="{BB962C8B-B14F-4D97-AF65-F5344CB8AC3E}">
        <p14:creationId xmlns:p14="http://schemas.microsoft.com/office/powerpoint/2010/main" val="2857673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eaLnBrk="1" fontAlgn="ctr" latinLnBrk="0" hangingPunct="1"/>
            <a:r>
              <a:rPr lang="ja-JP" altLang="ja-JP" b="1" dirty="0"/>
              <a:t>　</a:t>
            </a:r>
            <a:endParaRPr lang="en-US" altLang="ja-JP" dirty="0" smtClean="0"/>
          </a:p>
          <a:p>
            <a:r>
              <a:rPr kumimoji="1" lang="ja-JP" altLang="en-US" dirty="0" smtClean="0"/>
              <a:t>まとめるとこのようになります。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8</a:t>
            </a:fld>
            <a:endParaRPr kumimoji="1" lang="ja-JP" altLang="en-US"/>
          </a:p>
        </p:txBody>
      </p:sp>
    </p:spTree>
    <p:extLst>
      <p:ext uri="{BB962C8B-B14F-4D97-AF65-F5344CB8AC3E}">
        <p14:creationId xmlns:p14="http://schemas.microsoft.com/office/powerpoint/2010/main" val="13404041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では学校給食での対応について確認します。</a:t>
            </a:r>
            <a:endParaRPr lang="en-US" altLang="ja-JP" dirty="0" smtClean="0"/>
          </a:p>
          <a:p>
            <a:endParaRPr lang="en-US" altLang="ja-JP" dirty="0" smtClean="0"/>
          </a:p>
          <a:p>
            <a:r>
              <a:rPr lang="ja-JP" altLang="en-US" dirty="0" smtClean="0"/>
              <a:t>１　代替食</a:t>
            </a:r>
            <a:r>
              <a:rPr lang="ja-JP" altLang="en-US" dirty="0"/>
              <a:t>：除去した食物の栄養や品目を他の食物で</a:t>
            </a:r>
            <a:r>
              <a:rPr lang="ja-JP" altLang="en-US" dirty="0" smtClean="0"/>
              <a:t>補ったものをいいます。</a:t>
            </a:r>
            <a:endParaRPr lang="en-US" altLang="ja-JP" dirty="0"/>
          </a:p>
          <a:p>
            <a:r>
              <a:rPr lang="ja-JP" altLang="en-US" dirty="0"/>
              <a:t>　　　（例）魚卵がアレルゲンの児童に、ししゃもフライの代替食と</a:t>
            </a:r>
            <a:r>
              <a:rPr lang="ja-JP" altLang="en-US" dirty="0" smtClean="0"/>
              <a:t>してあじフライが提供されます。</a:t>
            </a:r>
            <a:endParaRPr lang="en-US" altLang="ja-JP" dirty="0"/>
          </a:p>
          <a:p>
            <a:endParaRPr lang="en-US" altLang="ja-JP" dirty="0"/>
          </a:p>
          <a:p>
            <a:r>
              <a:rPr lang="ja-JP" altLang="en-US" dirty="0"/>
              <a:t>２．除去食：原因となる食物を給食から</a:t>
            </a:r>
            <a:r>
              <a:rPr lang="ja-JP" altLang="en-US" dirty="0" smtClean="0"/>
              <a:t>除く対応のものをいいます。</a:t>
            </a:r>
            <a:endParaRPr lang="en-US" altLang="ja-JP" dirty="0"/>
          </a:p>
          <a:p>
            <a:r>
              <a:rPr lang="ja-JP" altLang="en-US" dirty="0"/>
              <a:t>　　　（例）鶏卵がアレルゲンの児童の親子煮には鶏卵を</a:t>
            </a:r>
            <a:r>
              <a:rPr lang="ja-JP" altLang="en-US" dirty="0" smtClean="0"/>
              <a:t>入れないで提供されます。</a:t>
            </a:r>
            <a:endParaRPr lang="en-US" altLang="ja-JP" dirty="0"/>
          </a:p>
          <a:p>
            <a:endParaRPr lang="en-US" altLang="ja-JP" dirty="0"/>
          </a:p>
          <a:p>
            <a:r>
              <a:rPr lang="ja-JP" altLang="en-US" dirty="0"/>
              <a:t>３．弁当持参</a:t>
            </a:r>
            <a:r>
              <a:rPr lang="ja-JP" altLang="en-US" dirty="0" smtClean="0"/>
              <a:t>：安全上の課題がある場合や除去食品が多い場合、</a:t>
            </a:r>
            <a:endParaRPr lang="en-US" altLang="ja-JP" dirty="0" smtClean="0"/>
          </a:p>
          <a:p>
            <a:r>
              <a:rPr lang="ja-JP" altLang="en-US" dirty="0" smtClean="0"/>
              <a:t>　　　　　　　　　　保護者の希望などの場合</a:t>
            </a:r>
            <a:endParaRPr lang="en-US" altLang="ja-JP" dirty="0" smtClean="0"/>
          </a:p>
          <a:p>
            <a:r>
              <a:rPr lang="ja-JP" altLang="en-US" dirty="0" smtClean="0"/>
              <a:t>　　　　　　　　　　毎回</a:t>
            </a:r>
            <a:r>
              <a:rPr lang="ja-JP" altLang="en-US" dirty="0"/>
              <a:t>弁当を持参する方法と、献立によって弁当を持参する</a:t>
            </a:r>
            <a:r>
              <a:rPr lang="ja-JP" altLang="en-US" dirty="0" smtClean="0"/>
              <a:t>方法があります。</a:t>
            </a:r>
            <a:endParaRPr lang="en-US" altLang="ja-JP" dirty="0" smtClean="0"/>
          </a:p>
          <a:p>
            <a:endParaRPr lang="en-US" altLang="ja-JP"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9</a:t>
            </a:fld>
            <a:endParaRPr kumimoji="1" lang="ja-JP" altLang="en-US"/>
          </a:p>
        </p:txBody>
      </p:sp>
    </p:spTree>
    <p:extLst>
      <p:ext uri="{BB962C8B-B14F-4D97-AF65-F5344CB8AC3E}">
        <p14:creationId xmlns:p14="http://schemas.microsoft.com/office/powerpoint/2010/main" val="4171226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ja-JP" altLang="en-US" smtClean="0"/>
              <a:t>マスター タイトルの書式設定</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ja-JP" altLang="en-US" smtClean="0"/>
              <a:t>マスター テキストの書式設定</a:t>
            </a:r>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
        <p:nvSpPr>
          <p:cNvPr id="8" name="Title 7"/>
          <p:cNvSpPr>
            <a:spLocks noGrp="1"/>
          </p:cNvSpPr>
          <p:nvPr>
            <p:ph type="title"/>
          </p:nvPr>
        </p:nvSpPr>
        <p:spPr/>
        <p:txBody>
          <a:bodyPr/>
          <a:lstStyle/>
          <a:p>
            <a:r>
              <a:rPr lang="ja-JP" altLang="en-US" smtClean="0"/>
              <a:t>マスター タイトルの書式設定</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ja-JP" altLang="en-US" smtClean="0"/>
              <a:t>マスター テキストの書式設定</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ja-JP" altLang="en-US" smtClean="0"/>
              <a:t>マスター テキストの書式設定</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ja-JP" altLang="en-US" smtClean="0"/>
              <a:t>マスター タイトルの書式設定</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ja-JP" altLang="en-US" smtClean="0"/>
              <a:t>マスター テキストの書式設定</a:t>
            </a:r>
          </a:p>
        </p:txBody>
      </p:sp>
      <p:sp>
        <p:nvSpPr>
          <p:cNvPr id="5" name="Date Placeholder 4"/>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ja-JP" altLang="en-US" smtClean="0"/>
              <a:t>アイコンをクリックして図を追加</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7B6A849-EABC-46D5-85CE-AC00FA989112}"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kumimoji="1"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kumimoji="1"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kumimoji="1"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kumimoji="1"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kumimoji="1"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kumimoji="1"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kumimoji="1"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kumimoji="1"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kumimoji="1"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gakkohoken.jp/books/archives/51"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www.city.yokohama.lg.jp/kyoiku/kenkyo/kyushoku/allergy.pdf" TargetMode="External"/><Relationship Id="rId4" Type="http://schemas.openxmlformats.org/officeDocument/2006/relationships/hyperlink" Target="http://www.mext.go.jp/a_menu/sports/syokuiku/1355536.ht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solidFill>
                  <a:schemeClr val="tx1"/>
                </a:solidFill>
              </a:rPr>
              <a:t>食物アレルギー研修</a:t>
            </a:r>
            <a:endParaRPr kumimoji="1" lang="ja-JP" altLang="en-US" dirty="0">
              <a:solidFill>
                <a:schemeClr val="tx1"/>
              </a:solidFill>
            </a:endParaRPr>
          </a:p>
        </p:txBody>
      </p:sp>
      <p:sp>
        <p:nvSpPr>
          <p:cNvPr id="3" name="サブタイトル 2"/>
          <p:cNvSpPr>
            <a:spLocks noGrp="1"/>
          </p:cNvSpPr>
          <p:nvPr>
            <p:ph type="subTitle" idx="1"/>
          </p:nvPr>
        </p:nvSpPr>
        <p:spPr/>
        <p:txBody>
          <a:bodyPr/>
          <a:lstStyle/>
          <a:p>
            <a:r>
              <a:rPr kumimoji="1" lang="ja-JP" altLang="en-US" dirty="0" smtClean="0"/>
              <a:t>こど</a:t>
            </a:r>
            <a:r>
              <a:rPr kumimoji="1" lang="ja-JP" altLang="en-US" dirty="0"/>
              <a:t>も</a:t>
            </a:r>
            <a:r>
              <a:rPr kumimoji="1" lang="ja-JP" altLang="en-US" dirty="0" smtClean="0"/>
              <a:t>の</a:t>
            </a:r>
            <a:r>
              <a:rPr kumimoji="1" lang="ja-JP" altLang="en-US" dirty="0"/>
              <a:t>命</a:t>
            </a:r>
            <a:r>
              <a:rPr kumimoji="1" lang="ja-JP" altLang="en-US" dirty="0" smtClean="0"/>
              <a:t>を守るために</a:t>
            </a:r>
            <a:endParaRPr kumimoji="1" lang="ja-JP" altLang="en-US" dirty="0"/>
          </a:p>
        </p:txBody>
      </p:sp>
    </p:spTree>
    <p:extLst>
      <p:ext uri="{BB962C8B-B14F-4D97-AF65-F5344CB8AC3E}">
        <p14:creationId xmlns:p14="http://schemas.microsoft.com/office/powerpoint/2010/main" val="32590124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6910" y="548680"/>
            <a:ext cx="7520940" cy="548640"/>
          </a:xfrm>
        </p:spPr>
        <p:txBody>
          <a:bodyPr/>
          <a:lstStyle/>
          <a:p>
            <a:pPr algn="ctr"/>
            <a:r>
              <a:rPr kumimoji="1" lang="ja-JP" altLang="en-US" sz="4000" dirty="0" smtClean="0"/>
              <a:t>給食の提供内容</a:t>
            </a:r>
            <a:endParaRPr kumimoji="1" lang="ja-JP" altLang="en-US" sz="4000" dirty="0"/>
          </a:p>
        </p:txBody>
      </p:sp>
      <p:sp>
        <p:nvSpPr>
          <p:cNvPr id="3" name="コンテンツ プレースホルダー 2"/>
          <p:cNvSpPr>
            <a:spLocks noGrp="1"/>
          </p:cNvSpPr>
          <p:nvPr>
            <p:ph idx="1"/>
          </p:nvPr>
        </p:nvSpPr>
        <p:spPr>
          <a:xfrm>
            <a:off x="822960" y="1412776"/>
            <a:ext cx="7525564" cy="3240360"/>
          </a:xfrm>
        </p:spPr>
        <p:txBody>
          <a:bodyPr>
            <a:noAutofit/>
          </a:bodyPr>
          <a:lstStyle/>
          <a:p>
            <a:r>
              <a:rPr kumimoji="1" lang="ja-JP" altLang="en-US" sz="4000" dirty="0" smtClean="0"/>
              <a:t>○　原則として</a:t>
            </a:r>
            <a:r>
              <a:rPr kumimoji="1" lang="ja-JP" altLang="en-US" sz="4000" dirty="0" smtClean="0">
                <a:solidFill>
                  <a:srgbClr val="FF0000"/>
                </a:solidFill>
              </a:rPr>
              <a:t>除去食</a:t>
            </a:r>
            <a:endParaRPr kumimoji="1" lang="en-US" altLang="ja-JP" sz="4000" dirty="0" smtClean="0">
              <a:solidFill>
                <a:srgbClr val="FF0000"/>
              </a:solidFill>
            </a:endParaRPr>
          </a:p>
          <a:p>
            <a:r>
              <a:rPr lang="ja-JP" altLang="en-US" sz="4000" dirty="0" smtClean="0"/>
              <a:t>○　</a:t>
            </a:r>
            <a:r>
              <a:rPr lang="ja-JP" altLang="en-US" sz="4000" dirty="0" smtClean="0">
                <a:solidFill>
                  <a:srgbClr val="0070C0"/>
                </a:solidFill>
              </a:rPr>
              <a:t>牛乳</a:t>
            </a:r>
            <a:r>
              <a:rPr lang="ja-JP" altLang="en-US" sz="4000" dirty="0" smtClean="0"/>
              <a:t>と</a:t>
            </a:r>
            <a:r>
              <a:rPr lang="ja-JP" altLang="en-US" sz="4000" dirty="0" smtClean="0">
                <a:solidFill>
                  <a:srgbClr val="0070C0"/>
                </a:solidFill>
              </a:rPr>
              <a:t>プルーン発酵乳</a:t>
            </a:r>
            <a:r>
              <a:rPr lang="ja-JP" altLang="en-US" sz="4000" dirty="0" smtClean="0"/>
              <a:t>は</a:t>
            </a:r>
            <a:endParaRPr lang="en-US" altLang="ja-JP" sz="4000" dirty="0"/>
          </a:p>
          <a:p>
            <a:r>
              <a:rPr lang="ja-JP" altLang="en-US" sz="4000" dirty="0" smtClean="0"/>
              <a:t>　　　代替は</a:t>
            </a:r>
            <a:r>
              <a:rPr lang="ja-JP" altLang="en-US" sz="4000" dirty="0" smtClean="0">
                <a:solidFill>
                  <a:schemeClr val="accent2"/>
                </a:solidFill>
              </a:rPr>
              <a:t>麦茶</a:t>
            </a:r>
            <a:r>
              <a:rPr lang="ja-JP" altLang="en-US" sz="4000" dirty="0" smtClean="0"/>
              <a:t>を提供</a:t>
            </a:r>
            <a:endParaRPr lang="en-US" altLang="ja-JP" sz="4000" dirty="0" smtClean="0"/>
          </a:p>
          <a:p>
            <a:r>
              <a:rPr kumimoji="1" lang="ja-JP" altLang="en-US" sz="4000" dirty="0" smtClean="0"/>
              <a:t>○　除去食は</a:t>
            </a:r>
            <a:r>
              <a:rPr kumimoji="1" lang="ja-JP" altLang="en-US" sz="4000" u="sng" dirty="0" smtClean="0"/>
              <a:t>できる限り最小限</a:t>
            </a:r>
            <a:endParaRPr kumimoji="1" lang="ja-JP" altLang="en-US" sz="4000" u="sng" dirty="0"/>
          </a:p>
        </p:txBody>
      </p:sp>
      <p:sp>
        <p:nvSpPr>
          <p:cNvPr id="4" name="正方形/長方形 3"/>
          <p:cNvSpPr/>
          <p:nvPr/>
        </p:nvSpPr>
        <p:spPr>
          <a:xfrm>
            <a:off x="2411760" y="260648"/>
            <a:ext cx="4536504" cy="10081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11903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2771800" y="332656"/>
            <a:ext cx="3677032" cy="548640"/>
          </a:xfrm>
        </p:spPr>
        <p:txBody>
          <a:bodyPr/>
          <a:lstStyle/>
          <a:p>
            <a:pPr eaLnBrk="1" hangingPunct="1"/>
            <a:r>
              <a:rPr lang="ja-JP" altLang="en-US" dirty="0" smtClean="0">
                <a:latin typeface="HGP創英角ﾎﾟｯﾌﾟ体" pitchFamily="50" charset="-128"/>
                <a:ea typeface="HGP創英角ﾎﾟｯﾌﾟ体" pitchFamily="50" charset="-128"/>
              </a:rPr>
              <a:t>給食のアレルギー対応</a:t>
            </a:r>
          </a:p>
        </p:txBody>
      </p:sp>
      <p:sp>
        <p:nvSpPr>
          <p:cNvPr id="3" name="コンテンツ プレースホルダー 2"/>
          <p:cNvSpPr>
            <a:spLocks noGrp="1"/>
          </p:cNvSpPr>
          <p:nvPr>
            <p:ph idx="1"/>
          </p:nvPr>
        </p:nvSpPr>
        <p:spPr>
          <a:xfrm>
            <a:off x="1115616" y="1124744"/>
            <a:ext cx="6912768" cy="5184576"/>
          </a:xfrm>
        </p:spPr>
        <p:txBody>
          <a:bodyPr rtlCol="0">
            <a:normAutofit fontScale="77500" lnSpcReduction="20000"/>
          </a:bodyPr>
          <a:lstStyle/>
          <a:p>
            <a:pPr marL="0" indent="0" algn="ctr" eaLnBrk="1" fontAlgn="auto" hangingPunct="1">
              <a:spcAft>
                <a:spcPts val="0"/>
              </a:spcAft>
              <a:buFont typeface="Symbol" pitchFamily="18" charset="2"/>
              <a:buNone/>
              <a:defRPr/>
            </a:pPr>
            <a:r>
              <a:rPr lang="ja-JP" altLang="en-US" sz="3000" dirty="0" smtClean="0"/>
              <a:t>翌月</a:t>
            </a:r>
            <a:r>
              <a:rPr lang="ja-JP" altLang="en-US" sz="3000" dirty="0"/>
              <a:t>の</a:t>
            </a:r>
            <a:r>
              <a:rPr lang="ja-JP" altLang="en-US" sz="3000" dirty="0" smtClean="0"/>
              <a:t>献立表を渡す</a:t>
            </a:r>
            <a:endParaRPr lang="en-US" altLang="ja-JP" sz="3000" dirty="0"/>
          </a:p>
          <a:p>
            <a:pPr marL="0" indent="0" algn="ctr" eaLnBrk="1" fontAlgn="auto" hangingPunct="1">
              <a:spcAft>
                <a:spcPts val="0"/>
              </a:spcAft>
              <a:buFont typeface="Symbol" pitchFamily="18" charset="2"/>
              <a:buNone/>
              <a:defRPr/>
            </a:pPr>
            <a:r>
              <a:rPr lang="ja-JP" altLang="en-US" sz="3000" dirty="0" smtClean="0"/>
              <a:t>　</a:t>
            </a:r>
            <a:endParaRPr lang="en-US" altLang="ja-JP" sz="3000" dirty="0" smtClean="0"/>
          </a:p>
          <a:p>
            <a:pPr marL="0" indent="0" algn="ctr" eaLnBrk="1" fontAlgn="auto" hangingPunct="1">
              <a:spcAft>
                <a:spcPts val="0"/>
              </a:spcAft>
              <a:buFont typeface="Symbol" pitchFamily="18" charset="2"/>
              <a:buNone/>
              <a:defRPr/>
            </a:pPr>
            <a:r>
              <a:rPr lang="ja-JP" altLang="en-US" sz="3000" dirty="0" smtClean="0"/>
              <a:t>　保護者チェックをもらう</a:t>
            </a:r>
            <a:endParaRPr lang="en-US" altLang="ja-JP" sz="3000" dirty="0" smtClean="0"/>
          </a:p>
          <a:p>
            <a:pPr marL="0" indent="0" algn="ctr" eaLnBrk="1" fontAlgn="auto" hangingPunct="1">
              <a:spcAft>
                <a:spcPts val="0"/>
              </a:spcAft>
              <a:buFont typeface="Symbol" pitchFamily="18" charset="2"/>
              <a:buNone/>
              <a:defRPr/>
            </a:pPr>
            <a:r>
              <a:rPr lang="ja-JP" altLang="en-US" sz="3000" dirty="0"/>
              <a:t>　</a:t>
            </a:r>
            <a:endParaRPr lang="en-US" altLang="ja-JP" sz="3000" dirty="0" smtClean="0"/>
          </a:p>
          <a:p>
            <a:pPr marL="0" indent="0" algn="ctr" eaLnBrk="1" fontAlgn="auto" hangingPunct="1">
              <a:spcAft>
                <a:spcPts val="0"/>
              </a:spcAft>
              <a:buFont typeface="Symbol" pitchFamily="18" charset="2"/>
              <a:buNone/>
              <a:defRPr/>
            </a:pPr>
            <a:r>
              <a:rPr lang="ja-JP" altLang="en-US" sz="3000" dirty="0"/>
              <a:t>　</a:t>
            </a:r>
            <a:r>
              <a:rPr lang="ja-JP" altLang="en-US" sz="3000" dirty="0" smtClean="0"/>
              <a:t>　栄養士確認後コピーを担任、保護者へ</a:t>
            </a:r>
            <a:endParaRPr lang="en-US" altLang="ja-JP" sz="3000" dirty="0" smtClean="0"/>
          </a:p>
          <a:p>
            <a:pPr marL="0" indent="0" algn="ctr" eaLnBrk="1" fontAlgn="auto" hangingPunct="1">
              <a:spcAft>
                <a:spcPts val="0"/>
              </a:spcAft>
              <a:buFont typeface="Symbol" pitchFamily="18" charset="2"/>
              <a:buNone/>
              <a:defRPr/>
            </a:pPr>
            <a:r>
              <a:rPr lang="ja-JP" altLang="en-US" sz="3000" dirty="0"/>
              <a:t>　</a:t>
            </a:r>
            <a:endParaRPr lang="en-US" altLang="ja-JP" sz="3000" dirty="0" smtClean="0"/>
          </a:p>
          <a:p>
            <a:pPr marL="0" indent="0" algn="ctr" eaLnBrk="1" fontAlgn="auto" hangingPunct="1">
              <a:spcAft>
                <a:spcPts val="0"/>
              </a:spcAft>
              <a:buFont typeface="Symbol" pitchFamily="18" charset="2"/>
              <a:buNone/>
              <a:defRPr/>
            </a:pPr>
            <a:r>
              <a:rPr lang="ja-JP" altLang="en-US" sz="3000" dirty="0"/>
              <a:t>　</a:t>
            </a:r>
            <a:r>
              <a:rPr lang="ja-JP" altLang="en-US" sz="3000" dirty="0" smtClean="0"/>
              <a:t>　除去食一覧表作成</a:t>
            </a:r>
            <a:endParaRPr lang="en-US" altLang="ja-JP" sz="3000" dirty="0" smtClean="0"/>
          </a:p>
          <a:p>
            <a:pPr marL="0" indent="0" algn="ctr" eaLnBrk="1" fontAlgn="auto" hangingPunct="1">
              <a:spcAft>
                <a:spcPts val="0"/>
              </a:spcAft>
              <a:buFont typeface="Symbol" pitchFamily="18" charset="2"/>
              <a:buNone/>
              <a:defRPr/>
            </a:pPr>
            <a:r>
              <a:rPr lang="ja-JP" altLang="en-US" sz="3000" dirty="0"/>
              <a:t>　</a:t>
            </a:r>
            <a:endParaRPr lang="en-US" altLang="ja-JP" sz="3000" dirty="0" smtClean="0"/>
          </a:p>
          <a:p>
            <a:pPr marL="0" indent="0" algn="ctr" eaLnBrk="1" fontAlgn="auto" hangingPunct="1">
              <a:spcAft>
                <a:spcPts val="0"/>
              </a:spcAft>
              <a:buFont typeface="Symbol" pitchFamily="18" charset="2"/>
              <a:buNone/>
              <a:defRPr/>
            </a:pPr>
            <a:r>
              <a:rPr lang="ja-JP" altLang="en-US" sz="3000" dirty="0"/>
              <a:t>　</a:t>
            </a:r>
            <a:r>
              <a:rPr lang="ja-JP" altLang="en-US" sz="3000" dirty="0" smtClean="0"/>
              <a:t>除去食調理</a:t>
            </a:r>
            <a:endParaRPr lang="en-US" altLang="ja-JP" sz="3000" dirty="0" smtClean="0"/>
          </a:p>
          <a:p>
            <a:pPr marL="0" indent="0" algn="ctr" eaLnBrk="1" fontAlgn="auto" hangingPunct="1">
              <a:spcAft>
                <a:spcPts val="0"/>
              </a:spcAft>
              <a:buFont typeface="Symbol" pitchFamily="18" charset="2"/>
              <a:buNone/>
              <a:defRPr/>
            </a:pPr>
            <a:r>
              <a:rPr lang="ja-JP" altLang="en-US" sz="3000" dirty="0" smtClean="0"/>
              <a:t>　児童専用のトレーおよび、蓋付き容器に配食する</a:t>
            </a:r>
            <a:endParaRPr lang="en-US" altLang="ja-JP" sz="3000" dirty="0" smtClean="0"/>
          </a:p>
          <a:p>
            <a:pPr marL="0" indent="0" algn="ctr" eaLnBrk="1" fontAlgn="auto" hangingPunct="1">
              <a:spcAft>
                <a:spcPts val="0"/>
              </a:spcAft>
              <a:buFont typeface="Symbol" pitchFamily="18" charset="2"/>
              <a:buNone/>
              <a:defRPr/>
            </a:pPr>
            <a:r>
              <a:rPr lang="ja-JP" altLang="en-US" sz="3000" dirty="0"/>
              <a:t>　</a:t>
            </a:r>
            <a:endParaRPr lang="en-US" altLang="ja-JP" sz="3000" dirty="0" smtClean="0"/>
          </a:p>
          <a:p>
            <a:pPr marL="0" indent="0" algn="ctr" eaLnBrk="1" fontAlgn="auto" hangingPunct="1">
              <a:spcAft>
                <a:spcPts val="0"/>
              </a:spcAft>
              <a:buFont typeface="Symbol" pitchFamily="18" charset="2"/>
              <a:buNone/>
              <a:defRPr/>
            </a:pPr>
            <a:r>
              <a:rPr lang="ja-JP" altLang="en-US" sz="3000" dirty="0"/>
              <a:t>　</a:t>
            </a:r>
            <a:r>
              <a:rPr lang="ja-JP" altLang="en-US" sz="3000" dirty="0" smtClean="0"/>
              <a:t>　　　該当児童のクラスコンテナにのせ、教室へ</a:t>
            </a:r>
            <a:endParaRPr lang="en-US" altLang="ja-JP" sz="3000" dirty="0" smtClean="0"/>
          </a:p>
          <a:p>
            <a:pPr marL="0" indent="0" algn="ctr" eaLnBrk="1" fontAlgn="auto" hangingPunct="1">
              <a:spcAft>
                <a:spcPts val="0"/>
              </a:spcAft>
              <a:buFont typeface="Symbol" pitchFamily="18" charset="2"/>
              <a:buNone/>
              <a:defRPr/>
            </a:pPr>
            <a:r>
              <a:rPr lang="ja-JP" altLang="en-US" dirty="0"/>
              <a:t>　</a:t>
            </a:r>
            <a:endParaRPr lang="en-US" altLang="ja-JP" dirty="0" smtClean="0"/>
          </a:p>
        </p:txBody>
      </p:sp>
      <p:sp>
        <p:nvSpPr>
          <p:cNvPr id="10244"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fld id="{F8C63AED-0A24-465A-95CA-36C949B3E403}" type="slidenum">
              <a:rPr lang="en-US" altLang="ja-JP" sz="1200">
                <a:solidFill>
                  <a:schemeClr val="tx2"/>
                </a:solidFill>
                <a:latin typeface="Candara" pitchFamily="34" charset="0"/>
              </a:rPr>
              <a:pPr>
                <a:spcBef>
                  <a:spcPct val="0"/>
                </a:spcBef>
                <a:buFontTx/>
                <a:buNone/>
              </a:pPr>
              <a:t>11</a:t>
            </a:fld>
            <a:endParaRPr lang="en-US" altLang="ja-JP" sz="1200">
              <a:solidFill>
                <a:schemeClr val="tx2"/>
              </a:solidFill>
              <a:latin typeface="Candara" pitchFamily="34" charset="0"/>
            </a:endParaRPr>
          </a:p>
        </p:txBody>
      </p:sp>
      <p:sp>
        <p:nvSpPr>
          <p:cNvPr id="5" name="下矢印 4"/>
          <p:cNvSpPr/>
          <p:nvPr/>
        </p:nvSpPr>
        <p:spPr>
          <a:xfrm>
            <a:off x="4488756" y="1556792"/>
            <a:ext cx="265576" cy="316469"/>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下矢印 5"/>
          <p:cNvSpPr/>
          <p:nvPr/>
        </p:nvSpPr>
        <p:spPr>
          <a:xfrm>
            <a:off x="4488756" y="2305309"/>
            <a:ext cx="297842" cy="316469"/>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下矢印 6"/>
          <p:cNvSpPr/>
          <p:nvPr/>
        </p:nvSpPr>
        <p:spPr>
          <a:xfrm>
            <a:off x="4488756" y="3054741"/>
            <a:ext cx="288032" cy="28803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下矢印 7"/>
          <p:cNvSpPr/>
          <p:nvPr/>
        </p:nvSpPr>
        <p:spPr>
          <a:xfrm>
            <a:off x="4498566" y="3803258"/>
            <a:ext cx="288032" cy="28803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4498566" y="4984738"/>
            <a:ext cx="288032" cy="28803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2627784" y="332656"/>
            <a:ext cx="3821048" cy="5486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94549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3">
                                            <p:txEl>
                                              <p:pRg st="2" end="2"/>
                                            </p:txEl>
                                          </p:spTgt>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nodeType="clickEffect">
                                  <p:stCondLst>
                                    <p:cond delay="0"/>
                                  </p:stCondLst>
                                  <p:childTnLst>
                                    <p:animScale>
                                      <p:cBhvr>
                                        <p:cTn id="14" dur="2000" fill="hold"/>
                                        <p:tgtEl>
                                          <p:spTgt spid="3">
                                            <p:txEl>
                                              <p:pRg st="4" end="4"/>
                                            </p:txEl>
                                          </p:spTgt>
                                        </p:tgtEl>
                                      </p:cBhvr>
                                      <p:by x="150000" y="150000"/>
                                    </p:animScale>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nodeType="clickEffect">
                                  <p:stCondLst>
                                    <p:cond delay="0"/>
                                  </p:stCondLst>
                                  <p:childTnLst>
                                    <p:animScale>
                                      <p:cBhvr>
                                        <p:cTn id="18" dur="2000" fill="hold"/>
                                        <p:tgtEl>
                                          <p:spTgt spid="3">
                                            <p:txEl>
                                              <p:pRg st="6" end="6"/>
                                            </p:txEl>
                                          </p:spTgt>
                                        </p:tgtEl>
                                      </p:cBhvr>
                                      <p:by x="150000" y="150000"/>
                                    </p:animScale>
                                  </p:childTnLst>
                                </p:cTn>
                              </p:par>
                            </p:childTnLst>
                          </p:cTn>
                        </p:par>
                      </p:childTnLst>
                    </p:cTn>
                  </p:par>
                  <p:par>
                    <p:cTn id="19" fill="hold">
                      <p:stCondLst>
                        <p:cond delay="indefinite"/>
                      </p:stCondLst>
                      <p:childTnLst>
                        <p:par>
                          <p:cTn id="20" fill="hold">
                            <p:stCondLst>
                              <p:cond delay="0"/>
                            </p:stCondLst>
                            <p:childTnLst>
                              <p:par>
                                <p:cTn id="21" presetID="6" presetClass="emph" presetSubtype="0" fill="hold" nodeType="clickEffect">
                                  <p:stCondLst>
                                    <p:cond delay="0"/>
                                  </p:stCondLst>
                                  <p:childTnLst>
                                    <p:animScale>
                                      <p:cBhvr>
                                        <p:cTn id="22" dur="2000" fill="hold"/>
                                        <p:tgtEl>
                                          <p:spTgt spid="3">
                                            <p:txEl>
                                              <p:pRg st="9" end="9"/>
                                            </p:txEl>
                                          </p:spTgt>
                                        </p:tgtEl>
                                      </p:cBhvr>
                                      <p:by x="150000" y="150000"/>
                                    </p:animScale>
                                  </p:childTnLst>
                                </p:cTn>
                              </p:par>
                            </p:childTnLst>
                          </p:cTn>
                        </p:par>
                      </p:childTnLst>
                    </p:cTn>
                  </p:par>
                  <p:par>
                    <p:cTn id="23" fill="hold">
                      <p:stCondLst>
                        <p:cond delay="indefinite"/>
                      </p:stCondLst>
                      <p:childTnLst>
                        <p:par>
                          <p:cTn id="24" fill="hold">
                            <p:stCondLst>
                              <p:cond delay="0"/>
                            </p:stCondLst>
                            <p:childTnLst>
                              <p:par>
                                <p:cTn id="25" presetID="6" presetClass="emph" presetSubtype="0" fill="hold" nodeType="clickEffect">
                                  <p:stCondLst>
                                    <p:cond delay="0"/>
                                  </p:stCondLst>
                                  <p:childTnLst>
                                    <p:animScale>
                                      <p:cBhvr>
                                        <p:cTn id="26" dur="2000" fill="hold"/>
                                        <p:tgtEl>
                                          <p:spTgt spid="3">
                                            <p:txEl>
                                              <p:pRg st="11" end="1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b="34921"/>
          <a:stretch/>
        </p:blipFill>
        <p:spPr bwMode="auto">
          <a:xfrm>
            <a:off x="5436096" y="188640"/>
            <a:ext cx="2978572" cy="2311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8" name="コンテンツ プレースホルダー 2"/>
          <p:cNvSpPr>
            <a:spLocks noGrp="1"/>
          </p:cNvSpPr>
          <p:nvPr>
            <p:ph idx="1"/>
          </p:nvPr>
        </p:nvSpPr>
        <p:spPr>
          <a:xfrm>
            <a:off x="611560" y="980728"/>
            <a:ext cx="7768820" cy="4083905"/>
          </a:xfrm>
        </p:spPr>
        <p:txBody>
          <a:bodyPr>
            <a:normAutofit/>
          </a:bodyPr>
          <a:lstStyle/>
          <a:p>
            <a:pPr marL="0" indent="0" eaLnBrk="1" hangingPunct="1">
              <a:buFont typeface="Arial" charset="0"/>
              <a:buNone/>
            </a:pPr>
            <a:endParaRPr lang="en-US" altLang="ja-JP" dirty="0" smtClean="0"/>
          </a:p>
          <a:p>
            <a:pPr marL="0" indent="0" eaLnBrk="1" hangingPunct="1">
              <a:buFont typeface="Arial" charset="0"/>
              <a:buNone/>
            </a:pPr>
            <a:r>
              <a:rPr lang="en-US" altLang="ja-JP" sz="4000" dirty="0" smtClean="0"/>
              <a:t>【</a:t>
            </a:r>
            <a:r>
              <a:rPr lang="ja-JP" altLang="en-US" sz="4000" dirty="0" smtClean="0"/>
              <a:t>教室の給食対応</a:t>
            </a:r>
            <a:r>
              <a:rPr lang="en-US" altLang="ja-JP" sz="4000" dirty="0" smtClean="0"/>
              <a:t>】</a:t>
            </a:r>
            <a:r>
              <a:rPr lang="ja-JP" altLang="en-US" sz="3200" dirty="0" smtClean="0"/>
              <a:t>　</a:t>
            </a:r>
            <a:endParaRPr lang="en-US" altLang="ja-JP" sz="3200" dirty="0" smtClean="0"/>
          </a:p>
          <a:p>
            <a:pPr marL="0" indent="0" eaLnBrk="1" hangingPunct="1">
              <a:buFont typeface="Arial" charset="0"/>
              <a:buNone/>
            </a:pPr>
            <a:endParaRPr lang="en-US" altLang="ja-JP" sz="3200" dirty="0" smtClean="0"/>
          </a:p>
          <a:p>
            <a:pPr marL="0" indent="0" eaLnBrk="1" hangingPunct="1">
              <a:buFont typeface="Arial" charset="0"/>
              <a:buNone/>
            </a:pPr>
            <a:r>
              <a:rPr lang="ja-JP" altLang="en-US" sz="3200" dirty="0" smtClean="0"/>
              <a:t>①献立表で除去食の有無と内容を確認</a:t>
            </a:r>
            <a:endParaRPr lang="en-US" altLang="ja-JP" sz="3200" dirty="0" smtClean="0"/>
          </a:p>
          <a:p>
            <a:pPr marL="0" indent="0" eaLnBrk="1" hangingPunct="1">
              <a:buFont typeface="Arial" charset="0"/>
              <a:buNone/>
            </a:pPr>
            <a:r>
              <a:rPr lang="ja-JP" altLang="en-US" sz="3200" dirty="0" smtClean="0"/>
              <a:t>②</a:t>
            </a:r>
            <a:r>
              <a:rPr lang="ja-JP" altLang="en-US" sz="3200" dirty="0" smtClean="0">
                <a:solidFill>
                  <a:srgbClr val="FF0000"/>
                </a:solidFill>
              </a:rPr>
              <a:t>担任が</a:t>
            </a:r>
            <a:r>
              <a:rPr lang="ja-JP" altLang="en-US" sz="3200" dirty="0" smtClean="0"/>
              <a:t>ランチカーから取り出す</a:t>
            </a:r>
            <a:endParaRPr lang="en-US" altLang="ja-JP" sz="3200" dirty="0" smtClean="0"/>
          </a:p>
          <a:p>
            <a:pPr marL="0" indent="0" eaLnBrk="1" hangingPunct="1">
              <a:buFont typeface="Arial" charset="0"/>
              <a:buNone/>
            </a:pPr>
            <a:r>
              <a:rPr lang="ja-JP" altLang="en-US" sz="3200" dirty="0" smtClean="0"/>
              <a:t>③</a:t>
            </a:r>
            <a:r>
              <a:rPr lang="ja-JP" altLang="en-US" sz="3200" dirty="0">
                <a:solidFill>
                  <a:srgbClr val="FF0000"/>
                </a:solidFill>
              </a:rPr>
              <a:t>トレー</a:t>
            </a:r>
            <a:r>
              <a:rPr lang="ja-JP" altLang="en-US" sz="3200" dirty="0" smtClean="0">
                <a:solidFill>
                  <a:srgbClr val="FF0000"/>
                </a:solidFill>
              </a:rPr>
              <a:t>ごと一番に担任が配膳する</a:t>
            </a:r>
            <a:endParaRPr lang="en-US" altLang="ja-JP" sz="3200" dirty="0" smtClean="0">
              <a:solidFill>
                <a:srgbClr val="FF0000"/>
              </a:solidFill>
            </a:endParaRPr>
          </a:p>
          <a:p>
            <a:pPr marL="0" indent="0" eaLnBrk="1" hangingPunct="1">
              <a:buFont typeface="Arial" charset="0"/>
              <a:buNone/>
            </a:pPr>
            <a:r>
              <a:rPr lang="ja-JP" altLang="en-US" sz="3200" dirty="0" smtClean="0"/>
              <a:t>④「いただきます」まで</a:t>
            </a:r>
            <a:r>
              <a:rPr lang="ja-JP" altLang="en-US" sz="3200" dirty="0" smtClean="0">
                <a:solidFill>
                  <a:srgbClr val="FF0000"/>
                </a:solidFill>
              </a:rPr>
              <a:t>ふたをあけない</a:t>
            </a:r>
            <a:endParaRPr lang="en-US" altLang="ja-JP" sz="3200" dirty="0" smtClean="0">
              <a:solidFill>
                <a:srgbClr val="FF0000"/>
              </a:solidFill>
            </a:endParaRPr>
          </a:p>
          <a:p>
            <a:pPr marL="0" indent="0" algn="ctr" eaLnBrk="1" hangingPunct="1">
              <a:buFont typeface="Symbol" pitchFamily="18" charset="2"/>
              <a:buNone/>
            </a:pPr>
            <a:endParaRPr lang="ja-JP" altLang="en-US" sz="3200" dirty="0" smtClean="0"/>
          </a:p>
        </p:txBody>
      </p:sp>
      <p:sp>
        <p:nvSpPr>
          <p:cNvPr id="21509"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fld id="{19A25E04-1648-4CB8-81D1-6C0FB796810B}" type="slidenum">
              <a:rPr lang="en-US" altLang="ja-JP" sz="1200">
                <a:solidFill>
                  <a:schemeClr val="tx2"/>
                </a:solidFill>
                <a:latin typeface="Candara" pitchFamily="34" charset="0"/>
              </a:rPr>
              <a:pPr>
                <a:spcBef>
                  <a:spcPct val="0"/>
                </a:spcBef>
                <a:buFontTx/>
                <a:buNone/>
              </a:pPr>
              <a:t>12</a:t>
            </a:fld>
            <a:endParaRPr lang="en-US" altLang="ja-JP" sz="1200">
              <a:solidFill>
                <a:schemeClr val="tx2"/>
              </a:solidFill>
              <a:latin typeface="Candara" pitchFamily="34" charset="0"/>
            </a:endParaRPr>
          </a:p>
        </p:txBody>
      </p:sp>
    </p:spTree>
    <p:extLst>
      <p:ext uri="{BB962C8B-B14F-4D97-AF65-F5344CB8AC3E}">
        <p14:creationId xmlns:p14="http://schemas.microsoft.com/office/powerpoint/2010/main" val="22694824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50" fill="hold"/>
                                        <p:tgtEl>
                                          <p:spTgt spid="7"/>
                                        </p:tgtEl>
                                        <p:attrNameLst>
                                          <p:attrName>ppt_x</p:attrName>
                                        </p:attrNameLst>
                                      </p:cBhvr>
                                      <p:tavLst>
                                        <p:tav tm="0">
                                          <p:val>
                                            <p:strVal val="#ppt_x"/>
                                          </p:val>
                                        </p:tav>
                                        <p:tav tm="100000">
                                          <p:val>
                                            <p:strVal val="#ppt_x"/>
                                          </p:val>
                                        </p:tav>
                                      </p:tavLst>
                                    </p:anim>
                                    <p:anim calcmode="lin" valueType="num">
                                      <p:cBhvr additive="base">
                                        <p:cTn id="8" dur="25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1835696" y="551988"/>
            <a:ext cx="5117192" cy="548640"/>
          </a:xfrm>
        </p:spPr>
        <p:txBody>
          <a:bodyPr/>
          <a:lstStyle/>
          <a:p>
            <a:r>
              <a:rPr lang="ja-JP" altLang="en-US" dirty="0" smtClean="0"/>
              <a:t>アレルギー対応食配膳トレー</a:t>
            </a:r>
          </a:p>
        </p:txBody>
      </p:sp>
      <p:sp>
        <p:nvSpPr>
          <p:cNvPr id="22531"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fld id="{CA93FDD6-F0A6-49A7-BEF8-6ADDAE610AB4}" type="slidenum">
              <a:rPr lang="en-US" altLang="ja-JP" sz="1200">
                <a:solidFill>
                  <a:srgbClr val="898989"/>
                </a:solidFill>
              </a:rPr>
              <a:pPr>
                <a:spcBef>
                  <a:spcPct val="0"/>
                </a:spcBef>
                <a:buFontTx/>
                <a:buNone/>
              </a:pPr>
              <a:t>13</a:t>
            </a:fld>
            <a:endParaRPr lang="en-US" altLang="ja-JP" sz="1200">
              <a:solidFill>
                <a:srgbClr val="898989"/>
              </a:solidFill>
            </a:endParaRPr>
          </a:p>
        </p:txBody>
      </p:sp>
      <p:sp>
        <p:nvSpPr>
          <p:cNvPr id="2" name="コンテンツ プレースホルダー 1"/>
          <p:cNvSpPr>
            <a:spLocks noGrp="1"/>
          </p:cNvSpPr>
          <p:nvPr>
            <p:ph idx="1"/>
          </p:nvPr>
        </p:nvSpPr>
        <p:spPr/>
        <p:txBody>
          <a:bodyPr/>
          <a:lstStyle/>
          <a:p>
            <a:endParaRPr kumimoji="1" lang="en-US" altLang="ja-JP" dirty="0" smtClean="0"/>
          </a:p>
          <a:p>
            <a:endParaRPr lang="en-US" altLang="ja-JP" dirty="0"/>
          </a:p>
          <a:p>
            <a:endParaRPr kumimoji="1" lang="en-US" altLang="ja-JP" dirty="0" smtClean="0"/>
          </a:p>
          <a:p>
            <a:endParaRPr lang="en-US" altLang="ja-JP" dirty="0"/>
          </a:p>
          <a:p>
            <a:r>
              <a:rPr kumimoji="1" lang="ja-JP" altLang="en-US" dirty="0" smtClean="0"/>
              <a:t>　　　　　　　　　　　　　　　自校の写真をいれてください。</a:t>
            </a:r>
            <a:endParaRPr kumimoji="1" lang="ja-JP" altLang="en-US" dirty="0"/>
          </a:p>
        </p:txBody>
      </p:sp>
    </p:spTree>
    <p:extLst>
      <p:ext uri="{BB962C8B-B14F-4D97-AF65-F5344CB8AC3E}">
        <p14:creationId xmlns:p14="http://schemas.microsoft.com/office/powerpoint/2010/main" val="8921890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sz="4000" dirty="0" smtClean="0"/>
              <a:t>対応時の注意点　担任</a:t>
            </a:r>
            <a:endParaRPr kumimoji="1" lang="ja-JP" altLang="en-US" sz="4000" dirty="0"/>
          </a:p>
        </p:txBody>
      </p:sp>
      <p:sp>
        <p:nvSpPr>
          <p:cNvPr id="3" name="コンテンツ プレースホルダー 2"/>
          <p:cNvSpPr>
            <a:spLocks noGrp="1"/>
          </p:cNvSpPr>
          <p:nvPr>
            <p:ph idx="1"/>
          </p:nvPr>
        </p:nvSpPr>
        <p:spPr>
          <a:xfrm>
            <a:off x="683568" y="1100628"/>
            <a:ext cx="7660332" cy="3768532"/>
          </a:xfrm>
        </p:spPr>
        <p:txBody>
          <a:bodyPr/>
          <a:lstStyle/>
          <a:p>
            <a:r>
              <a:rPr kumimoji="1" lang="ja-JP" altLang="en-US" sz="2800" dirty="0" smtClean="0"/>
              <a:t>○給食室またはワゴンで対応食を受け取る際は、対応食の</a:t>
            </a:r>
            <a:r>
              <a:rPr kumimoji="1" lang="ja-JP" altLang="en-US" sz="2800" dirty="0" smtClean="0">
                <a:solidFill>
                  <a:srgbClr val="FF0000"/>
                </a:solidFill>
              </a:rPr>
              <a:t>食器の色</a:t>
            </a:r>
            <a:r>
              <a:rPr kumimoji="1" lang="ja-JP" altLang="en-US" sz="2800" dirty="0" smtClean="0"/>
              <a:t>・食器に書かれた</a:t>
            </a:r>
            <a:r>
              <a:rPr kumimoji="1" lang="ja-JP" altLang="en-US" sz="2800" dirty="0" smtClean="0">
                <a:solidFill>
                  <a:srgbClr val="FF0000"/>
                </a:solidFill>
              </a:rPr>
              <a:t>学年組・児童名・献立名</a:t>
            </a:r>
            <a:r>
              <a:rPr kumimoji="1" lang="ja-JP" altLang="en-US" sz="2800" dirty="0" smtClean="0"/>
              <a:t>（どの食材を除去しているのか）を</a:t>
            </a:r>
            <a:r>
              <a:rPr kumimoji="1" lang="ja-JP" altLang="en-US" sz="2800" dirty="0" smtClean="0">
                <a:solidFill>
                  <a:srgbClr val="FF0000"/>
                </a:solidFill>
              </a:rPr>
              <a:t>確認し、ダブルチェック</a:t>
            </a:r>
            <a:r>
              <a:rPr kumimoji="1" lang="ja-JP" altLang="en-US" sz="2800" dirty="0" smtClean="0"/>
              <a:t>をする</a:t>
            </a:r>
            <a:endParaRPr kumimoji="1" lang="en-US" altLang="ja-JP" sz="2800" dirty="0" smtClean="0"/>
          </a:p>
          <a:p>
            <a:endParaRPr lang="en-US" altLang="ja-JP" sz="2800" dirty="0"/>
          </a:p>
          <a:p>
            <a:r>
              <a:rPr kumimoji="1" lang="ja-JP" altLang="en-US" sz="2800" dirty="0" smtClean="0"/>
              <a:t>○受け取った対応食は、</a:t>
            </a:r>
            <a:r>
              <a:rPr kumimoji="1" lang="ja-JP" altLang="en-US" sz="2800" dirty="0" smtClean="0">
                <a:solidFill>
                  <a:srgbClr val="FF0000"/>
                </a:solidFill>
              </a:rPr>
              <a:t>担任が運び</a:t>
            </a:r>
            <a:r>
              <a:rPr kumimoji="1" lang="ja-JP" altLang="en-US" sz="2800" dirty="0" smtClean="0"/>
              <a:t>、</a:t>
            </a:r>
            <a:r>
              <a:rPr kumimoji="1" lang="ja-JP" altLang="en-US" sz="2800" dirty="0" smtClean="0">
                <a:solidFill>
                  <a:srgbClr val="FF0000"/>
                </a:solidFill>
              </a:rPr>
              <a:t>トレーのまますぐに</a:t>
            </a:r>
            <a:r>
              <a:rPr kumimoji="1" lang="ja-JP" altLang="en-US" sz="2800" dirty="0" smtClean="0"/>
              <a:t>本人の机上に置く</a:t>
            </a:r>
            <a:endParaRPr kumimoji="1" lang="en-US" altLang="ja-JP" sz="2800" dirty="0" smtClean="0"/>
          </a:p>
          <a:p>
            <a:endParaRPr lang="en-US" altLang="ja-JP" dirty="0"/>
          </a:p>
          <a:p>
            <a:endParaRPr kumimoji="1" lang="ja-JP" altLang="en-US" dirty="0"/>
          </a:p>
        </p:txBody>
      </p:sp>
    </p:spTree>
    <p:extLst>
      <p:ext uri="{BB962C8B-B14F-4D97-AF65-F5344CB8AC3E}">
        <p14:creationId xmlns:p14="http://schemas.microsoft.com/office/powerpoint/2010/main" val="32809151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2"/>
          <p:cNvSpPr>
            <a:spLocks noGrp="1"/>
          </p:cNvSpPr>
          <p:nvPr>
            <p:ph type="title"/>
          </p:nvPr>
        </p:nvSpPr>
        <p:spPr>
          <a:xfrm>
            <a:off x="2123728" y="332656"/>
            <a:ext cx="4757152" cy="548640"/>
          </a:xfrm>
        </p:spPr>
        <p:txBody>
          <a:bodyPr/>
          <a:lstStyle/>
          <a:p>
            <a:pPr eaLnBrk="1" hangingPunct="1"/>
            <a:r>
              <a:rPr lang="ja-JP" altLang="en-US" sz="4000" dirty="0" smtClean="0">
                <a:latin typeface="HGP創英角ﾎﾟｯﾌﾟ体" pitchFamily="50" charset="-128"/>
                <a:ea typeface="HGP創英角ﾎﾟｯﾌﾟ体" pitchFamily="50" charset="-128"/>
              </a:rPr>
              <a:t>安全な対応のために</a:t>
            </a:r>
          </a:p>
        </p:txBody>
      </p:sp>
      <p:sp>
        <p:nvSpPr>
          <p:cNvPr id="23555" name="コンテンツ プレースホルダー 1"/>
          <p:cNvSpPr>
            <a:spLocks noGrp="1"/>
          </p:cNvSpPr>
          <p:nvPr>
            <p:ph idx="1"/>
          </p:nvPr>
        </p:nvSpPr>
        <p:spPr>
          <a:xfrm>
            <a:off x="323528" y="1484784"/>
            <a:ext cx="8507412" cy="3240360"/>
          </a:xfrm>
        </p:spPr>
        <p:txBody>
          <a:bodyPr/>
          <a:lstStyle/>
          <a:p>
            <a:pPr marL="0" indent="0" eaLnBrk="1" hangingPunct="1">
              <a:buFont typeface="Arial" charset="0"/>
              <a:buNone/>
            </a:pPr>
            <a:r>
              <a:rPr lang="ja-JP" altLang="en-US" sz="2400" dirty="0" smtClean="0"/>
              <a:t>＊</a:t>
            </a:r>
            <a:r>
              <a:rPr lang="ja-JP" altLang="en-US" sz="2800" dirty="0" smtClean="0"/>
              <a:t>児童</a:t>
            </a:r>
            <a:r>
              <a:rPr lang="ja-JP" altLang="en-US" sz="2800" dirty="0" smtClean="0">
                <a:solidFill>
                  <a:srgbClr val="FF0000"/>
                </a:solidFill>
              </a:rPr>
              <a:t>本人の自覚</a:t>
            </a:r>
            <a:r>
              <a:rPr lang="ja-JP" altLang="en-US" sz="2400" dirty="0">
                <a:solidFill>
                  <a:srgbClr val="FF0000"/>
                </a:solidFill>
              </a:rPr>
              <a:t>　</a:t>
            </a:r>
            <a:r>
              <a:rPr lang="ja-JP" altLang="en-US" sz="2400" dirty="0" smtClean="0"/>
              <a:t>⇒本人が除去の内容、症状を知っておく</a:t>
            </a:r>
            <a:endParaRPr lang="en-US" altLang="ja-JP" sz="2400" dirty="0" smtClean="0"/>
          </a:p>
          <a:p>
            <a:pPr marL="0" indent="0" eaLnBrk="1" hangingPunct="1">
              <a:buFont typeface="Arial" charset="0"/>
              <a:buNone/>
            </a:pPr>
            <a:r>
              <a:rPr lang="ja-JP" altLang="en-US" sz="2400" dirty="0" smtClean="0"/>
              <a:t>＊</a:t>
            </a:r>
            <a:r>
              <a:rPr lang="ja-JP" altLang="en-US" sz="2800" dirty="0" smtClean="0"/>
              <a:t>周囲の</a:t>
            </a:r>
            <a:r>
              <a:rPr lang="ja-JP" altLang="en-US" sz="2800" dirty="0" smtClean="0">
                <a:solidFill>
                  <a:srgbClr val="FF0000"/>
                </a:solidFill>
              </a:rPr>
              <a:t>理解</a:t>
            </a:r>
            <a:r>
              <a:rPr lang="ja-JP" altLang="en-US" sz="2400" dirty="0" smtClean="0">
                <a:solidFill>
                  <a:srgbClr val="FF0000"/>
                </a:solidFill>
              </a:rPr>
              <a:t>　</a:t>
            </a:r>
            <a:r>
              <a:rPr lang="ja-JP" altLang="en-US" sz="2400" dirty="0" smtClean="0"/>
              <a:t>⇒友だちが　間違いに気づくこともある</a:t>
            </a:r>
            <a:endParaRPr lang="en-US" altLang="ja-JP" sz="2400" dirty="0" smtClean="0"/>
          </a:p>
          <a:p>
            <a:pPr marL="0" indent="0" eaLnBrk="1" hangingPunct="1">
              <a:buFont typeface="Arial" charset="0"/>
              <a:buNone/>
            </a:pPr>
            <a:r>
              <a:rPr lang="ja-JP" altLang="en-US" sz="2400" dirty="0" smtClean="0"/>
              <a:t>＊</a:t>
            </a:r>
            <a:r>
              <a:rPr lang="ja-JP" altLang="en-US" sz="2800" dirty="0" smtClean="0">
                <a:solidFill>
                  <a:srgbClr val="FF0000"/>
                </a:solidFill>
              </a:rPr>
              <a:t>補欠に入る職員</a:t>
            </a:r>
            <a:r>
              <a:rPr lang="ja-JP" altLang="en-US" sz="2800" dirty="0" smtClean="0"/>
              <a:t>は　アレルギー児童の確認を！　　　　　　　　　　　　　　　　　　　　　　　　　　　　</a:t>
            </a:r>
            <a:r>
              <a:rPr lang="ja-JP" altLang="en-US" dirty="0" smtClean="0"/>
              <a:t>　　　　　　　　　　　　　　　　　　　　　　　　　　　　　　</a:t>
            </a:r>
            <a:r>
              <a:rPr lang="ja-JP" altLang="en-US" sz="2400" dirty="0" smtClean="0"/>
              <a:t>＊</a:t>
            </a:r>
            <a:r>
              <a:rPr lang="ja-JP" altLang="en-US" sz="2800" dirty="0" smtClean="0">
                <a:solidFill>
                  <a:srgbClr val="FF0000"/>
                </a:solidFill>
              </a:rPr>
              <a:t>授業で食べ物を扱うとき</a:t>
            </a:r>
            <a:r>
              <a:rPr lang="ja-JP" altLang="en-US" sz="2800" dirty="0" smtClean="0"/>
              <a:t>は　管理職に確認を！</a:t>
            </a:r>
            <a:endParaRPr lang="en-US" altLang="ja-JP" sz="2800" dirty="0" smtClean="0"/>
          </a:p>
          <a:p>
            <a:pPr marL="0" indent="0" eaLnBrk="1" hangingPunct="1">
              <a:buFont typeface="Arial" charset="0"/>
              <a:buNone/>
            </a:pPr>
            <a:r>
              <a:rPr lang="ja-JP" altLang="en-US" sz="2400" dirty="0"/>
              <a:t>＊</a:t>
            </a:r>
            <a:r>
              <a:rPr lang="ja-JP" altLang="en-US" sz="2800" dirty="0" smtClean="0"/>
              <a:t>保護者との</a:t>
            </a:r>
            <a:r>
              <a:rPr lang="ja-JP" altLang="en-US" sz="2800" dirty="0" smtClean="0">
                <a:solidFill>
                  <a:srgbClr val="FF0000"/>
                </a:solidFill>
              </a:rPr>
              <a:t>面談時</a:t>
            </a:r>
            <a:r>
              <a:rPr lang="ja-JP" altLang="en-US" sz="2800" dirty="0" smtClean="0"/>
              <a:t>は　除去のことだけでなく</a:t>
            </a:r>
            <a:endParaRPr lang="en-US" altLang="ja-JP" sz="2800" dirty="0" smtClean="0"/>
          </a:p>
          <a:p>
            <a:pPr marL="0" indent="0" eaLnBrk="1" hangingPunct="1">
              <a:buFont typeface="Arial" charset="0"/>
              <a:buNone/>
            </a:pPr>
            <a:r>
              <a:rPr lang="ja-JP" altLang="en-US" sz="2800" dirty="0" smtClean="0"/>
              <a:t>　　　　　　　　　　　　　　　　　　　　当番活動も</a:t>
            </a:r>
            <a:r>
              <a:rPr lang="ja-JP" altLang="en-US" sz="2800" dirty="0" smtClean="0">
                <a:solidFill>
                  <a:srgbClr val="FF0000"/>
                </a:solidFill>
              </a:rPr>
              <a:t>確認</a:t>
            </a:r>
            <a:r>
              <a:rPr lang="ja-JP" altLang="en-US" sz="2800" dirty="0" smtClean="0"/>
              <a:t>を！　　　　　　　　　　　　　　　　</a:t>
            </a:r>
            <a:r>
              <a:rPr lang="ja-JP" altLang="en-US" dirty="0" smtClean="0"/>
              <a:t>　</a:t>
            </a:r>
            <a:endParaRPr lang="en-US" altLang="ja-JP" dirty="0" smtClean="0"/>
          </a:p>
        </p:txBody>
      </p:sp>
    </p:spTree>
    <p:extLst>
      <p:ext uri="{BB962C8B-B14F-4D97-AF65-F5344CB8AC3E}">
        <p14:creationId xmlns:p14="http://schemas.microsoft.com/office/powerpoint/2010/main" val="28914587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3568" y="544677"/>
            <a:ext cx="7949568" cy="714356"/>
          </a:xfrm>
        </p:spPr>
        <p:txBody>
          <a:bodyPr/>
          <a:lstStyle/>
          <a:p>
            <a:pPr algn="ctr"/>
            <a:r>
              <a:rPr kumimoji="1" lang="ja-JP" altLang="en-US" dirty="0" smtClean="0"/>
              <a:t>学校給食</a:t>
            </a:r>
            <a:r>
              <a:rPr lang="ja-JP" altLang="en-US" dirty="0" smtClean="0"/>
              <a:t>での</a:t>
            </a:r>
            <a:r>
              <a:rPr kumimoji="1" lang="ja-JP" altLang="en-US" dirty="0" smtClean="0"/>
              <a:t>ヒヤリハット事例</a:t>
            </a:r>
            <a:endParaRPr kumimoji="1" lang="ja-JP" altLang="en-US" dirty="0"/>
          </a:p>
        </p:txBody>
      </p:sp>
      <p:sp>
        <p:nvSpPr>
          <p:cNvPr id="3" name="コンテンツ プレースホルダー 2"/>
          <p:cNvSpPr>
            <a:spLocks noGrp="1"/>
          </p:cNvSpPr>
          <p:nvPr>
            <p:ph idx="1"/>
          </p:nvPr>
        </p:nvSpPr>
        <p:spPr>
          <a:xfrm>
            <a:off x="711660" y="1259033"/>
            <a:ext cx="8108812" cy="3547847"/>
          </a:xfrm>
        </p:spPr>
        <p:txBody>
          <a:bodyPr>
            <a:normAutofit fontScale="40000" lnSpcReduction="20000"/>
          </a:bodyPr>
          <a:lstStyle/>
          <a:p>
            <a:pPr>
              <a:lnSpc>
                <a:spcPct val="120000"/>
              </a:lnSpc>
            </a:pPr>
            <a:r>
              <a:rPr kumimoji="1" lang="ja-JP" altLang="en-US" sz="2000" dirty="0" smtClean="0"/>
              <a:t>　</a:t>
            </a:r>
            <a:endParaRPr kumimoji="1" lang="en-US" altLang="ja-JP" sz="2000" dirty="0" smtClean="0"/>
          </a:p>
          <a:p>
            <a:pPr>
              <a:lnSpc>
                <a:spcPct val="120000"/>
              </a:lnSpc>
            </a:pPr>
            <a:r>
              <a:rPr kumimoji="1" lang="ja-JP" altLang="en-US" sz="2000" dirty="0" smtClean="0"/>
              <a:t>　</a:t>
            </a:r>
            <a:r>
              <a:rPr lang="ja-JP" altLang="en-US" sz="9000" dirty="0" smtClean="0"/>
              <a:t>　配膳</a:t>
            </a:r>
            <a:r>
              <a:rPr lang="ja-JP" altLang="en-US" sz="9000" dirty="0"/>
              <a:t>時</a:t>
            </a:r>
            <a:r>
              <a:rPr lang="ja-JP" altLang="en-US" sz="9000" dirty="0" smtClean="0"/>
              <a:t>のルールを守らず・・・</a:t>
            </a:r>
            <a:endParaRPr lang="en-US" altLang="ja-JP" sz="9000" dirty="0" smtClean="0"/>
          </a:p>
          <a:p>
            <a:pPr>
              <a:lnSpc>
                <a:spcPct val="120000"/>
              </a:lnSpc>
            </a:pPr>
            <a:r>
              <a:rPr lang="ja-JP" altLang="en-US" sz="9000" dirty="0" smtClean="0">
                <a:solidFill>
                  <a:srgbClr val="FF0000"/>
                </a:solidFill>
              </a:rPr>
              <a:t>　　　</a:t>
            </a:r>
            <a:r>
              <a:rPr lang="ja-JP" altLang="en-US" sz="9000" dirty="0" smtClean="0">
                <a:solidFill>
                  <a:srgbClr val="0070C0"/>
                </a:solidFill>
              </a:rPr>
              <a:t>おたま編</a:t>
            </a:r>
            <a:endParaRPr lang="en-US" altLang="ja-JP" sz="9000" dirty="0" smtClean="0">
              <a:solidFill>
                <a:srgbClr val="0070C0"/>
              </a:solidFill>
            </a:endParaRPr>
          </a:p>
          <a:p>
            <a:pPr>
              <a:lnSpc>
                <a:spcPct val="120000"/>
              </a:lnSpc>
            </a:pPr>
            <a:r>
              <a:rPr kumimoji="1" lang="ja-JP" altLang="en-US" sz="9000" dirty="0">
                <a:solidFill>
                  <a:srgbClr val="0070C0"/>
                </a:solidFill>
              </a:rPr>
              <a:t>　</a:t>
            </a:r>
            <a:r>
              <a:rPr kumimoji="1" lang="ja-JP" altLang="en-US" sz="9000" dirty="0" smtClean="0">
                <a:solidFill>
                  <a:srgbClr val="0070C0"/>
                </a:solidFill>
              </a:rPr>
              <a:t>　　除去食後回し編</a:t>
            </a:r>
            <a:endParaRPr kumimoji="1" lang="en-US" altLang="ja-JP" sz="9000" dirty="0" smtClean="0">
              <a:solidFill>
                <a:srgbClr val="0070C0"/>
              </a:solidFill>
            </a:endParaRPr>
          </a:p>
          <a:p>
            <a:pPr>
              <a:lnSpc>
                <a:spcPct val="120000"/>
              </a:lnSpc>
            </a:pPr>
            <a:r>
              <a:rPr lang="ja-JP" altLang="en-US" sz="9000" dirty="0">
                <a:solidFill>
                  <a:srgbClr val="0070C0"/>
                </a:solidFill>
              </a:rPr>
              <a:t>　</a:t>
            </a:r>
            <a:r>
              <a:rPr lang="ja-JP" altLang="en-US" sz="9000" dirty="0" smtClean="0">
                <a:solidFill>
                  <a:srgbClr val="0070C0"/>
                </a:solidFill>
              </a:rPr>
              <a:t>　　除去食フタ編</a:t>
            </a:r>
            <a:endParaRPr kumimoji="1" lang="en-US" altLang="ja-JP" sz="9000" dirty="0" smtClean="0">
              <a:solidFill>
                <a:srgbClr val="0070C0"/>
              </a:solidFill>
            </a:endParaRPr>
          </a:p>
          <a:p>
            <a:pPr>
              <a:lnSpc>
                <a:spcPct val="120000"/>
              </a:lnSpc>
            </a:pPr>
            <a:r>
              <a:rPr lang="ja-JP" altLang="en-US" sz="5100" dirty="0" smtClean="0"/>
              <a:t>　</a:t>
            </a:r>
            <a:endParaRPr lang="en-US" altLang="ja-JP" sz="5100" dirty="0" smtClean="0"/>
          </a:p>
          <a:p>
            <a:pPr marL="0" indent="0">
              <a:defRPr/>
            </a:pPr>
            <a:r>
              <a:rPr lang="ja-JP" altLang="en-US" sz="2000" dirty="0" smtClean="0"/>
              <a:t>　　</a:t>
            </a:r>
            <a:endParaRPr lang="en-US" altLang="ja-JP" sz="2000" dirty="0" smtClean="0"/>
          </a:p>
          <a:p>
            <a:pPr>
              <a:lnSpc>
                <a:spcPct val="120000"/>
              </a:lnSpc>
            </a:pPr>
            <a:endParaRPr lang="en-US" altLang="ja-JP" sz="2000" dirty="0" smtClean="0"/>
          </a:p>
          <a:p>
            <a:pPr>
              <a:lnSpc>
                <a:spcPct val="120000"/>
              </a:lnSpc>
            </a:pPr>
            <a:endParaRPr lang="en-US" altLang="ja-JP" sz="2400" dirty="0"/>
          </a:p>
          <a:p>
            <a:pPr>
              <a:lnSpc>
                <a:spcPct val="120000"/>
              </a:lnSpc>
            </a:pPr>
            <a:endParaRPr kumimoji="1" lang="en-US" altLang="ja-JP" sz="6200" dirty="0" smtClean="0"/>
          </a:p>
          <a:p>
            <a:endParaRPr lang="en-US" altLang="ja-JP" sz="2800" dirty="0" smtClean="0"/>
          </a:p>
        </p:txBody>
      </p:sp>
    </p:spTree>
    <p:extLst>
      <p:ext uri="{BB962C8B-B14F-4D97-AF65-F5344CB8AC3E}">
        <p14:creationId xmlns:p14="http://schemas.microsoft.com/office/powerpoint/2010/main" val="7833688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14282" y="1142984"/>
            <a:ext cx="8643998" cy="4086216"/>
          </a:xfrm>
          <a:ln w="57150">
            <a:noFill/>
          </a:ln>
        </p:spPr>
        <p:txBody>
          <a:bodyPr rtlCol="0">
            <a:normAutofit/>
          </a:bodyPr>
          <a:lstStyle/>
          <a:p>
            <a:pPr marL="274320" indent="-274320" eaLnBrk="1" fontAlgn="auto" hangingPunct="1">
              <a:spcAft>
                <a:spcPts val="0"/>
              </a:spcAft>
              <a:defRPr/>
            </a:pPr>
            <a:r>
              <a:rPr lang="ja-JP" altLang="en-US" sz="2800" dirty="0" smtClean="0"/>
              <a:t>　　例１</a:t>
            </a:r>
            <a:endParaRPr lang="en-US" altLang="ja-JP" sz="2800" dirty="0" smtClean="0"/>
          </a:p>
          <a:p>
            <a:pPr marL="274320" indent="-274320" eaLnBrk="1" fontAlgn="auto" hangingPunct="1">
              <a:spcAft>
                <a:spcPts val="0"/>
              </a:spcAft>
              <a:defRPr/>
            </a:pPr>
            <a:r>
              <a:rPr lang="ja-JP" altLang="en-US" sz="2400" dirty="0" smtClean="0"/>
              <a:t>　　　　　節分</a:t>
            </a:r>
            <a:r>
              <a:rPr lang="ja-JP" altLang="en-US" sz="2400" dirty="0"/>
              <a:t>だ！豆まきをしよう！</a:t>
            </a:r>
            <a:endParaRPr lang="en-US" altLang="ja-JP" sz="2400" dirty="0"/>
          </a:p>
          <a:p>
            <a:pPr marL="0" indent="0" eaLnBrk="1" fontAlgn="auto" hangingPunct="1">
              <a:spcAft>
                <a:spcPts val="0"/>
              </a:spcAft>
              <a:buFont typeface="Symbol" pitchFamily="18" charset="2"/>
              <a:buNone/>
              <a:defRPr/>
            </a:pPr>
            <a:r>
              <a:rPr lang="ja-JP" altLang="en-US" sz="2400" dirty="0" smtClean="0"/>
              <a:t>　　　　　そう</a:t>
            </a:r>
            <a:r>
              <a:rPr lang="ja-JP" altLang="en-US" sz="2400" dirty="0"/>
              <a:t>だ</a:t>
            </a:r>
            <a:r>
              <a:rPr lang="ja-JP" altLang="en-US" sz="2400" dirty="0" smtClean="0"/>
              <a:t>！家にたくさん余っている</a:t>
            </a:r>
            <a:r>
              <a:rPr lang="ja-JP" altLang="en-US" sz="2400" dirty="0" smtClean="0">
                <a:solidFill>
                  <a:srgbClr val="FF0000"/>
                </a:solidFill>
                <a:latin typeface="+mn-ea"/>
              </a:rPr>
              <a:t>ピーナッツ</a:t>
            </a:r>
            <a:r>
              <a:rPr lang="ja-JP" altLang="en-US" sz="2400" dirty="0"/>
              <a:t>をまこう！</a:t>
            </a:r>
            <a:r>
              <a:rPr lang="ja-JP" altLang="en-US" sz="2800" dirty="0"/>
              <a:t>　</a:t>
            </a:r>
            <a:endParaRPr lang="en-US" altLang="ja-JP" sz="2800" dirty="0"/>
          </a:p>
          <a:p>
            <a:pPr marL="0" indent="0" eaLnBrk="1" fontAlgn="auto" hangingPunct="1">
              <a:spcAft>
                <a:spcPts val="0"/>
              </a:spcAft>
              <a:buFont typeface="Symbol" pitchFamily="18" charset="2"/>
              <a:buNone/>
              <a:defRPr/>
            </a:pPr>
            <a:r>
              <a:rPr lang="ja-JP" altLang="en-US" sz="2800" dirty="0" smtClean="0"/>
              <a:t>　　例２</a:t>
            </a:r>
            <a:endParaRPr lang="en-US" altLang="ja-JP" sz="2800" dirty="0" smtClean="0"/>
          </a:p>
          <a:p>
            <a:pPr marL="0" indent="0">
              <a:defRPr/>
            </a:pPr>
            <a:r>
              <a:rPr lang="ja-JP" altLang="en-US" sz="2400" dirty="0" smtClean="0"/>
              <a:t>　　　　　遠足のお菓子交換による</a:t>
            </a:r>
            <a:r>
              <a:rPr lang="ja-JP" altLang="en-US" sz="2400" dirty="0" smtClean="0">
                <a:solidFill>
                  <a:srgbClr val="FF0000"/>
                </a:solidFill>
                <a:latin typeface="+mj-ea"/>
              </a:rPr>
              <a:t>誤食</a:t>
            </a:r>
            <a:endParaRPr lang="en-US" altLang="ja-JP" sz="2400" dirty="0" smtClean="0">
              <a:solidFill>
                <a:srgbClr val="FF0000"/>
              </a:solidFill>
              <a:latin typeface="+mj-ea"/>
            </a:endParaRPr>
          </a:p>
          <a:p>
            <a:pPr marL="0" indent="0">
              <a:defRPr/>
            </a:pPr>
            <a:r>
              <a:rPr lang="ja-JP" altLang="en-US" sz="2400" dirty="0" smtClean="0">
                <a:solidFill>
                  <a:srgbClr val="FF0000"/>
                </a:solidFill>
                <a:latin typeface="+mj-ea"/>
              </a:rPr>
              <a:t>　　</a:t>
            </a:r>
            <a:r>
              <a:rPr lang="en-US" altLang="ja-JP" sz="2400" dirty="0" smtClean="0">
                <a:solidFill>
                  <a:srgbClr val="FF0000"/>
                </a:solidFill>
                <a:latin typeface="+mj-ea"/>
              </a:rPr>
              <a:t>※</a:t>
            </a:r>
            <a:r>
              <a:rPr lang="ja-JP" altLang="en-US" sz="2400" dirty="0" smtClean="0">
                <a:solidFill>
                  <a:srgbClr val="FF0000"/>
                </a:solidFill>
                <a:latin typeface="+mj-ea"/>
              </a:rPr>
              <a:t>注意</a:t>
            </a:r>
            <a:endParaRPr lang="en-US" altLang="ja-JP" sz="2400" dirty="0" smtClean="0">
              <a:solidFill>
                <a:srgbClr val="FF0000"/>
              </a:solidFill>
              <a:latin typeface="+mj-ea"/>
            </a:endParaRPr>
          </a:p>
          <a:p>
            <a:pPr marL="0" indent="0">
              <a:defRPr/>
            </a:pPr>
            <a:r>
              <a:rPr lang="ja-JP" altLang="en-US" sz="2400" dirty="0">
                <a:latin typeface="+mj-ea"/>
              </a:rPr>
              <a:t>　</a:t>
            </a:r>
            <a:r>
              <a:rPr lang="ja-JP" altLang="en-US" sz="2400" dirty="0" smtClean="0">
                <a:latin typeface="+mj-ea"/>
              </a:rPr>
              <a:t>　　　　</a:t>
            </a:r>
            <a:r>
              <a:rPr lang="ja-JP" altLang="en-US" sz="2000" dirty="0" smtClean="0">
                <a:latin typeface="+mj-ea"/>
              </a:rPr>
              <a:t>原因食品を</a:t>
            </a:r>
            <a:r>
              <a:rPr lang="ja-JP" altLang="en-US" sz="2000" dirty="0" smtClean="0">
                <a:solidFill>
                  <a:srgbClr val="FF0000"/>
                </a:solidFill>
                <a:latin typeface="+mj-ea"/>
              </a:rPr>
              <a:t>直接食べなくてもアレルギー反応が起きる</a:t>
            </a:r>
            <a:r>
              <a:rPr lang="ja-JP" altLang="en-US" sz="2000" dirty="0" smtClean="0">
                <a:latin typeface="+mj-ea"/>
              </a:rPr>
              <a:t>場合がある</a:t>
            </a:r>
            <a:endParaRPr lang="ja-JP" altLang="en-US" sz="2000" dirty="0"/>
          </a:p>
          <a:p>
            <a:pPr marL="0" indent="0">
              <a:defRPr/>
            </a:pPr>
            <a:r>
              <a:rPr lang="ja-JP" altLang="en-US" sz="2000" dirty="0" smtClean="0">
                <a:solidFill>
                  <a:srgbClr val="FF0000"/>
                </a:solidFill>
              </a:rPr>
              <a:t>　　　　　　当番</a:t>
            </a:r>
            <a:r>
              <a:rPr lang="ja-JP" altLang="en-US" sz="2000" dirty="0">
                <a:solidFill>
                  <a:srgbClr val="FF0000"/>
                </a:solidFill>
              </a:rPr>
              <a:t>活動</a:t>
            </a:r>
            <a:r>
              <a:rPr lang="ja-JP" altLang="en-US" sz="2000" dirty="0"/>
              <a:t>や</a:t>
            </a:r>
            <a:r>
              <a:rPr lang="ja-JP" altLang="en-US" sz="2000" dirty="0">
                <a:solidFill>
                  <a:srgbClr val="FF0000"/>
                </a:solidFill>
              </a:rPr>
              <a:t>活動</a:t>
            </a:r>
            <a:r>
              <a:rPr lang="ja-JP" altLang="en-US" sz="2000" dirty="0" smtClean="0">
                <a:solidFill>
                  <a:srgbClr val="FF0000"/>
                </a:solidFill>
              </a:rPr>
              <a:t>場所</a:t>
            </a:r>
            <a:r>
              <a:rPr lang="ja-JP" altLang="en-US" sz="2000" dirty="0" smtClean="0"/>
              <a:t>にも</a:t>
            </a:r>
            <a:r>
              <a:rPr lang="ja-JP" altLang="en-US" sz="2000" dirty="0" smtClean="0">
                <a:solidFill>
                  <a:srgbClr val="FF0000"/>
                </a:solidFill>
              </a:rPr>
              <a:t>配慮</a:t>
            </a:r>
            <a:r>
              <a:rPr lang="ja-JP" altLang="en-US" sz="2000" dirty="0" smtClean="0"/>
              <a:t>や</a:t>
            </a:r>
            <a:r>
              <a:rPr lang="ja-JP" altLang="en-US" sz="2000" dirty="0" smtClean="0">
                <a:solidFill>
                  <a:srgbClr val="FF0000"/>
                </a:solidFill>
              </a:rPr>
              <a:t>確認</a:t>
            </a:r>
            <a:r>
              <a:rPr lang="ja-JP" altLang="en-US" sz="2000" dirty="0"/>
              <a:t>が必要！</a:t>
            </a:r>
            <a:endParaRPr lang="en-US" altLang="ja-JP" sz="2000" dirty="0"/>
          </a:p>
          <a:p>
            <a:pPr marL="0" indent="0">
              <a:defRPr/>
            </a:pPr>
            <a:endParaRPr lang="en-US" altLang="ja-JP" sz="2400" dirty="0"/>
          </a:p>
          <a:p>
            <a:pPr eaLnBrk="1" fontAlgn="auto" hangingPunct="1">
              <a:spcAft>
                <a:spcPts val="0"/>
              </a:spcAft>
              <a:buFont typeface="Arial" panose="020B0604020202020204" pitchFamily="34" charset="0"/>
              <a:buChar char="•"/>
              <a:defRPr/>
            </a:pPr>
            <a:endParaRPr lang="ja-JP" altLang="en-US" sz="2400" dirty="0" smtClean="0"/>
          </a:p>
        </p:txBody>
      </p:sp>
      <p:sp>
        <p:nvSpPr>
          <p:cNvPr id="18435"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fld id="{FE9265D0-1ED4-4B54-A8B1-262F50E61179}" type="slidenum">
              <a:rPr lang="en-US" altLang="ja-JP" sz="1200">
                <a:solidFill>
                  <a:srgbClr val="898989"/>
                </a:solidFill>
              </a:rPr>
              <a:pPr>
                <a:spcBef>
                  <a:spcPct val="0"/>
                </a:spcBef>
                <a:buFontTx/>
                <a:buNone/>
              </a:pPr>
              <a:t>17</a:t>
            </a:fld>
            <a:endParaRPr lang="en-US" altLang="ja-JP" sz="1200">
              <a:solidFill>
                <a:srgbClr val="898989"/>
              </a:solidFill>
            </a:endParaRPr>
          </a:p>
        </p:txBody>
      </p:sp>
      <p:sp>
        <p:nvSpPr>
          <p:cNvPr id="18436" name="タイトル 1"/>
          <p:cNvSpPr>
            <a:spLocks noGrp="1"/>
          </p:cNvSpPr>
          <p:nvPr>
            <p:ph type="title"/>
          </p:nvPr>
        </p:nvSpPr>
        <p:spPr>
          <a:xfrm>
            <a:off x="1763688" y="404664"/>
            <a:ext cx="6269320" cy="548640"/>
          </a:xfrm>
        </p:spPr>
        <p:txBody>
          <a:bodyPr/>
          <a:lstStyle/>
          <a:p>
            <a:pPr eaLnBrk="1" hangingPunct="1"/>
            <a:r>
              <a:rPr lang="ja-JP" altLang="en-US" sz="3800" dirty="0" smtClean="0">
                <a:latin typeface="HGP創英角ﾎﾟｯﾌﾟ体" pitchFamily="50" charset="-128"/>
                <a:ea typeface="HGP創英角ﾎﾟｯﾌﾟ体" pitchFamily="50" charset="-128"/>
              </a:rPr>
              <a:t>給食以外でも注意が必要！</a:t>
            </a:r>
          </a:p>
        </p:txBody>
      </p:sp>
    </p:spTree>
    <p:extLst>
      <p:ext uri="{BB962C8B-B14F-4D97-AF65-F5344CB8AC3E}">
        <p14:creationId xmlns:p14="http://schemas.microsoft.com/office/powerpoint/2010/main" val="35556523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65760"/>
            <a:ext cx="8424936" cy="734868"/>
          </a:xfrm>
        </p:spPr>
        <p:txBody>
          <a:bodyPr/>
          <a:lstStyle/>
          <a:p>
            <a:r>
              <a:rPr kumimoji="1" lang="ja-JP" altLang="en-US" sz="3600" dirty="0" smtClean="0"/>
              <a:t>校外学習・宿泊学習での事前の確認事項</a:t>
            </a:r>
            <a:endParaRPr kumimoji="1" lang="ja-JP" altLang="en-US" sz="3600" dirty="0"/>
          </a:p>
        </p:txBody>
      </p:sp>
      <p:sp>
        <p:nvSpPr>
          <p:cNvPr id="3" name="コンテンツ プレースホルダー 2"/>
          <p:cNvSpPr>
            <a:spLocks noGrp="1"/>
          </p:cNvSpPr>
          <p:nvPr>
            <p:ph idx="1"/>
          </p:nvPr>
        </p:nvSpPr>
        <p:spPr>
          <a:xfrm>
            <a:off x="611560" y="1100628"/>
            <a:ext cx="8064896" cy="3984556"/>
          </a:xfrm>
        </p:spPr>
        <p:txBody>
          <a:bodyPr>
            <a:normAutofit fontScale="92500"/>
          </a:bodyPr>
          <a:lstStyle/>
          <a:p>
            <a:r>
              <a:rPr kumimoji="1" lang="ja-JP" altLang="en-US" sz="2400" dirty="0" smtClean="0"/>
              <a:t>◆校外学習・宿泊行事の際は、事前調査の結果を同行する全職員に周知する</a:t>
            </a:r>
            <a:endParaRPr kumimoji="1" lang="en-US" altLang="ja-JP" sz="2400" dirty="0" smtClean="0"/>
          </a:p>
          <a:p>
            <a:r>
              <a:rPr kumimoji="1" lang="ja-JP" altLang="en-US" sz="2400" dirty="0" smtClean="0"/>
              <a:t>①対象生徒名</a:t>
            </a:r>
            <a:endParaRPr kumimoji="1" lang="en-US" altLang="ja-JP" sz="2400" dirty="0" smtClean="0"/>
          </a:p>
          <a:p>
            <a:r>
              <a:rPr kumimoji="1" lang="ja-JP" altLang="en-US" sz="2400" dirty="0" smtClean="0"/>
              <a:t>②原因物質</a:t>
            </a:r>
            <a:endParaRPr kumimoji="1" lang="en-US" altLang="ja-JP" sz="2400" dirty="0" smtClean="0"/>
          </a:p>
          <a:p>
            <a:r>
              <a:rPr kumimoji="1" lang="ja-JP" altLang="en-US" sz="2400" dirty="0" smtClean="0"/>
              <a:t>③緊急連絡先、対応の方法</a:t>
            </a:r>
            <a:r>
              <a:rPr kumimoji="1" lang="en-US" altLang="ja-JP" sz="2400" dirty="0" smtClean="0"/>
              <a:t>(</a:t>
            </a:r>
            <a:r>
              <a:rPr kumimoji="1" lang="ja-JP" altLang="en-US" sz="2400" dirty="0" smtClean="0"/>
              <a:t>緊急時搬送病院など</a:t>
            </a:r>
            <a:r>
              <a:rPr kumimoji="1" lang="en-US" altLang="ja-JP" sz="2400" dirty="0" smtClean="0"/>
              <a:t>)</a:t>
            </a:r>
            <a:endParaRPr lang="en-US" altLang="ja-JP" sz="2400" dirty="0" smtClean="0"/>
          </a:p>
          <a:p>
            <a:r>
              <a:rPr kumimoji="1" lang="ja-JP" altLang="en-US" sz="2400" dirty="0" smtClean="0"/>
              <a:t>④事前に宿泊先での食事の内容を確認</a:t>
            </a:r>
            <a:endParaRPr kumimoji="1" lang="en-US" altLang="ja-JP" sz="2400" dirty="0" smtClean="0"/>
          </a:p>
          <a:p>
            <a:r>
              <a:rPr lang="ja-JP" altLang="en-US" sz="2400" dirty="0" smtClean="0"/>
              <a:t>⑤配膳されたもの確認役割など</a:t>
            </a:r>
            <a:endParaRPr kumimoji="1" lang="en-US" altLang="ja-JP" sz="2400" dirty="0" smtClean="0"/>
          </a:p>
          <a:p>
            <a:r>
              <a:rPr lang="ja-JP" altLang="en-US" sz="2400" dirty="0" smtClean="0"/>
              <a:t>また、緊急時の対応についても事前に保護者等と確認をし、対象生</a:t>
            </a:r>
            <a:endParaRPr lang="en-US" altLang="ja-JP" sz="2400" dirty="0" smtClean="0"/>
          </a:p>
          <a:p>
            <a:r>
              <a:rPr lang="ja-JP" altLang="en-US" sz="2400" dirty="0" smtClean="0"/>
              <a:t>徒には持参する、薬</a:t>
            </a:r>
            <a:r>
              <a:rPr kumimoji="1" lang="ja-JP" altLang="en-US" sz="2400" dirty="0" smtClean="0"/>
              <a:t>の種類や飲み方の確認しておく。</a:t>
            </a:r>
            <a:endParaRPr kumimoji="1" lang="en-US" altLang="ja-JP" sz="2400" dirty="0" smtClean="0"/>
          </a:p>
        </p:txBody>
      </p:sp>
    </p:spTree>
    <p:extLst>
      <p:ext uri="{BB962C8B-B14F-4D97-AF65-F5344CB8AC3E}">
        <p14:creationId xmlns:p14="http://schemas.microsoft.com/office/powerpoint/2010/main" val="29352909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365760"/>
            <a:ext cx="8964488" cy="903000"/>
          </a:xfrm>
        </p:spPr>
        <p:txBody>
          <a:bodyPr/>
          <a:lstStyle/>
          <a:p>
            <a:r>
              <a:rPr kumimoji="1" lang="ja-JP" altLang="en-US" sz="4000" dirty="0" smtClean="0"/>
              <a:t>宿泊学習など食事の際に注意すること</a:t>
            </a:r>
            <a:endParaRPr kumimoji="1" lang="ja-JP" altLang="en-US" sz="4000" dirty="0"/>
          </a:p>
        </p:txBody>
      </p:sp>
      <p:sp>
        <p:nvSpPr>
          <p:cNvPr id="3" name="コンテンツ プレースホルダー 2"/>
          <p:cNvSpPr>
            <a:spLocks noGrp="1"/>
          </p:cNvSpPr>
          <p:nvPr>
            <p:ph idx="1"/>
          </p:nvPr>
        </p:nvSpPr>
        <p:spPr>
          <a:xfrm>
            <a:off x="539552" y="1100628"/>
            <a:ext cx="8136904" cy="4272588"/>
          </a:xfrm>
        </p:spPr>
        <p:txBody>
          <a:bodyPr/>
          <a:lstStyle/>
          <a:p>
            <a:endParaRPr lang="en-US" altLang="ja-JP" sz="2400" dirty="0" smtClean="0"/>
          </a:p>
          <a:p>
            <a:r>
              <a:rPr lang="ja-JP" altLang="en-US" sz="2800" dirty="0" smtClean="0"/>
              <a:t>①アレルギー</a:t>
            </a:r>
            <a:r>
              <a:rPr lang="ja-JP" altLang="en-US" sz="2800" dirty="0"/>
              <a:t>対応食の手違い</a:t>
            </a:r>
            <a:endParaRPr lang="en-US" altLang="ja-JP" sz="2800" dirty="0"/>
          </a:p>
          <a:p>
            <a:r>
              <a:rPr lang="ja-JP" altLang="en-US" sz="2800" dirty="0" smtClean="0"/>
              <a:t>②食材</a:t>
            </a:r>
            <a:r>
              <a:rPr lang="ja-JP" altLang="en-US" sz="2800" dirty="0"/>
              <a:t>成分の確認不足</a:t>
            </a:r>
            <a:endParaRPr lang="en-US" altLang="ja-JP" sz="2800" dirty="0"/>
          </a:p>
          <a:p>
            <a:r>
              <a:rPr lang="ja-JP" altLang="en-US" sz="2800" dirty="0" smtClean="0"/>
              <a:t>③配布</a:t>
            </a:r>
            <a:r>
              <a:rPr lang="ja-JP" altLang="en-US" sz="2800" dirty="0"/>
              <a:t>間違い</a:t>
            </a:r>
            <a:endParaRPr lang="en-US" altLang="ja-JP" sz="2800" dirty="0"/>
          </a:p>
          <a:p>
            <a:r>
              <a:rPr lang="ja-JP" altLang="en-US" sz="2800" dirty="0" smtClean="0"/>
              <a:t>④メニュー</a:t>
            </a:r>
            <a:r>
              <a:rPr lang="ja-JP" altLang="en-US" sz="2800" dirty="0"/>
              <a:t>変更時の対応不足</a:t>
            </a:r>
            <a:endParaRPr lang="en-US" altLang="ja-JP" sz="2800" dirty="0"/>
          </a:p>
          <a:p>
            <a:r>
              <a:rPr lang="ja-JP" altLang="en-US" sz="2800" dirty="0" smtClean="0"/>
              <a:t>⑤食事</a:t>
            </a:r>
            <a:r>
              <a:rPr lang="ja-JP" altLang="en-US" sz="2800" dirty="0"/>
              <a:t>の際の座席指定の手違い</a:t>
            </a:r>
            <a:r>
              <a:rPr lang="en-US" altLang="ja-JP" sz="2800" dirty="0"/>
              <a:t>(</a:t>
            </a:r>
            <a:r>
              <a:rPr lang="ja-JP" altLang="en-US" sz="2800" dirty="0"/>
              <a:t>名前の取り違え等</a:t>
            </a:r>
            <a:r>
              <a:rPr lang="en-US" altLang="ja-JP" sz="2800" dirty="0"/>
              <a:t>)</a:t>
            </a:r>
          </a:p>
          <a:p>
            <a:r>
              <a:rPr lang="ja-JP" altLang="en-US" sz="2800" dirty="0" smtClean="0"/>
              <a:t>⑥児童</a:t>
            </a:r>
            <a:r>
              <a:rPr lang="ja-JP" altLang="en-US" sz="2800" dirty="0"/>
              <a:t>生徒の座席の勘違いなど</a:t>
            </a:r>
            <a:endParaRPr lang="en-US" altLang="ja-JP" sz="2800" dirty="0"/>
          </a:p>
          <a:p>
            <a:endParaRPr kumimoji="1" lang="ja-JP" altLang="en-US" dirty="0"/>
          </a:p>
        </p:txBody>
      </p:sp>
    </p:spTree>
    <p:extLst>
      <p:ext uri="{BB962C8B-B14F-4D97-AF65-F5344CB8AC3E}">
        <p14:creationId xmlns:p14="http://schemas.microsoft.com/office/powerpoint/2010/main" val="152573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60375"/>
            <a:ext cx="8229600" cy="965200"/>
          </a:xfrm>
        </p:spPr>
        <p:txBody>
          <a:bodyPr rtlCol="0">
            <a:normAutofit fontScale="90000"/>
          </a:bodyPr>
          <a:lstStyle/>
          <a:p>
            <a:pPr algn="l" eaLnBrk="1" fontAlgn="auto" hangingPunct="1">
              <a:spcAft>
                <a:spcPts val="0"/>
              </a:spcAft>
              <a:defRPr/>
            </a:pPr>
            <a:r>
              <a:rPr lang="en-US" altLang="ja-JP" dirty="0" smtClean="0">
                <a:latin typeface="HGP創英角ﾎﾟｯﾌﾟ体" pitchFamily="50" charset="-128"/>
                <a:ea typeface="HGP創英角ﾎﾟｯﾌﾟ体" pitchFamily="50" charset="-128"/>
              </a:rPr>
              <a:t>Q</a:t>
            </a:r>
            <a:r>
              <a:rPr lang="ja-JP" altLang="en-US" dirty="0" smtClean="0">
                <a:latin typeface="HGP創英角ﾎﾟｯﾌﾟ体" pitchFamily="50" charset="-128"/>
                <a:ea typeface="HGP創英角ﾎﾟｯﾌﾟ体" pitchFamily="50" charset="-128"/>
              </a:rPr>
              <a:t>：</a:t>
            </a:r>
            <a:r>
              <a:rPr lang="ja-JP" altLang="en-US" sz="3600" dirty="0" smtClean="0">
                <a:latin typeface="HGP創英角ﾎﾟｯﾌﾟ体" pitchFamily="50" charset="-128"/>
                <a:ea typeface="HGP創英角ﾎﾟｯﾌﾟ体" pitchFamily="50" charset="-128"/>
              </a:rPr>
              <a:t>食物アレルギーのアレルゲン、ベスト３は？</a:t>
            </a:r>
            <a:r>
              <a:rPr lang="en-US" altLang="ja-JP" sz="3600" dirty="0">
                <a:latin typeface="HGP創英角ﾎﾟｯﾌﾟ体" pitchFamily="50" charset="-128"/>
                <a:ea typeface="HGP創英角ﾎﾟｯﾌﾟ体" pitchFamily="50" charset="-128"/>
              </a:rPr>
              <a:t/>
            </a:r>
            <a:br>
              <a:rPr lang="en-US" altLang="ja-JP" sz="3600" dirty="0">
                <a:latin typeface="HGP創英角ﾎﾟｯﾌﾟ体" pitchFamily="50" charset="-128"/>
                <a:ea typeface="HGP創英角ﾎﾟｯﾌﾟ体" pitchFamily="50" charset="-128"/>
              </a:rPr>
            </a:br>
            <a:r>
              <a:rPr lang="ja-JP" altLang="en-US" sz="3600" dirty="0" smtClean="0">
                <a:latin typeface="HGP創英角ﾎﾟｯﾌﾟ体" pitchFamily="50" charset="-128"/>
                <a:ea typeface="HGP創英角ﾎﾟｯﾌﾟ体" pitchFamily="50" charset="-128"/>
              </a:rPr>
              <a:t>　　</a:t>
            </a:r>
          </a:p>
        </p:txBody>
      </p:sp>
      <p:pic>
        <p:nvPicPr>
          <p:cNvPr id="6147" name="Picture 2" descr="C:\Users\横浜市立茅ヶ崎東小学校\Pictures\ControlCenter4\Scan\CCI2015071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1105535"/>
            <a:ext cx="8496300" cy="514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角丸四角形 4"/>
          <p:cNvSpPr/>
          <p:nvPr/>
        </p:nvSpPr>
        <p:spPr>
          <a:xfrm>
            <a:off x="611560" y="6041390"/>
            <a:ext cx="7712283" cy="693547"/>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2400" dirty="0">
                <a:solidFill>
                  <a:schemeClr val="tx1"/>
                </a:solidFill>
                <a:latin typeface="HGP創英角ﾎﾟｯﾌﾟ体" pitchFamily="50" charset="-128"/>
                <a:ea typeface="HGP創英角ﾎﾟｯﾌﾟ体" pitchFamily="50" charset="-128"/>
              </a:rPr>
              <a:t>経口だけでなく触れただけで症状が出る時もある</a:t>
            </a:r>
          </a:p>
        </p:txBody>
      </p:sp>
      <p:sp>
        <p:nvSpPr>
          <p:cNvPr id="3" name="円/楕円 2"/>
          <p:cNvSpPr/>
          <p:nvPr/>
        </p:nvSpPr>
        <p:spPr>
          <a:xfrm>
            <a:off x="6660232" y="2745195"/>
            <a:ext cx="1080120" cy="939666"/>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円/楕円 7"/>
          <p:cNvSpPr/>
          <p:nvPr/>
        </p:nvSpPr>
        <p:spPr>
          <a:xfrm>
            <a:off x="5292080" y="4455616"/>
            <a:ext cx="792162" cy="879760"/>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円/楕円 8"/>
          <p:cNvSpPr/>
          <p:nvPr/>
        </p:nvSpPr>
        <p:spPr>
          <a:xfrm>
            <a:off x="6084242" y="4276162"/>
            <a:ext cx="948431" cy="874302"/>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26275367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animEffect transition="in" filter="fade">
                                      <p:cBhvr>
                                        <p:cTn id="7" dur="500"/>
                                        <p:tgtEl>
                                          <p:spTgt spid="61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sz="4800" dirty="0" smtClean="0"/>
              <a:t>参考資料</a:t>
            </a:r>
            <a:endParaRPr kumimoji="1" lang="ja-JP" altLang="en-US" sz="4800" dirty="0"/>
          </a:p>
        </p:txBody>
      </p:sp>
      <p:sp>
        <p:nvSpPr>
          <p:cNvPr id="3" name="コンテンツ プレースホルダー 2"/>
          <p:cNvSpPr>
            <a:spLocks noGrp="1"/>
          </p:cNvSpPr>
          <p:nvPr>
            <p:ph idx="1"/>
          </p:nvPr>
        </p:nvSpPr>
        <p:spPr>
          <a:xfrm>
            <a:off x="822960" y="1100628"/>
            <a:ext cx="7520940" cy="5064676"/>
          </a:xfrm>
        </p:spPr>
        <p:txBody>
          <a:bodyPr>
            <a:normAutofit fontScale="85000" lnSpcReduction="10000"/>
          </a:bodyPr>
          <a:lstStyle/>
          <a:p>
            <a:r>
              <a:rPr lang="ja-JP" altLang="en-US" sz="2000" dirty="0">
                <a:latin typeface="+mn-ea"/>
              </a:rPr>
              <a:t>・学校における食物アレルギー対応　　</a:t>
            </a:r>
            <a:endParaRPr lang="en-US" altLang="ja-JP" sz="2000" dirty="0" smtClean="0">
              <a:latin typeface="+mn-ea"/>
            </a:endParaRPr>
          </a:p>
          <a:p>
            <a:r>
              <a:rPr lang="ja-JP" altLang="en-US" sz="2000" dirty="0">
                <a:latin typeface="+mn-ea"/>
              </a:rPr>
              <a:t>　ヒヤリハット・ヒント事例集</a:t>
            </a:r>
            <a:r>
              <a:rPr lang="en-US" altLang="ja-JP" sz="2000" dirty="0">
                <a:latin typeface="+mn-ea"/>
              </a:rPr>
              <a:t>(</a:t>
            </a:r>
            <a:r>
              <a:rPr lang="ja-JP" altLang="en-US" sz="2000" dirty="0">
                <a:latin typeface="+mn-ea"/>
              </a:rPr>
              <a:t>平成</a:t>
            </a:r>
            <a:r>
              <a:rPr lang="en-US" altLang="ja-JP" sz="2000" dirty="0">
                <a:latin typeface="+mn-ea"/>
              </a:rPr>
              <a:t>29</a:t>
            </a:r>
            <a:r>
              <a:rPr lang="ja-JP" altLang="en-US" sz="2000" dirty="0">
                <a:latin typeface="+mn-ea"/>
              </a:rPr>
              <a:t>年３月改訂</a:t>
            </a:r>
            <a:r>
              <a:rPr lang="en-US" altLang="ja-JP" sz="2000" dirty="0">
                <a:latin typeface="+mn-ea"/>
              </a:rPr>
              <a:t>)</a:t>
            </a:r>
          </a:p>
          <a:p>
            <a:r>
              <a:rPr lang="ja-JP" altLang="en-US" sz="2000" dirty="0">
                <a:latin typeface="+mn-ea"/>
              </a:rPr>
              <a:t>東京都教育庁地域教育支援部義務教育課</a:t>
            </a:r>
            <a:endParaRPr lang="en-US" altLang="ja-JP" sz="2000" dirty="0">
              <a:latin typeface="+mn-ea"/>
            </a:endParaRPr>
          </a:p>
          <a:p>
            <a:r>
              <a:rPr lang="en-US" altLang="ja-JP" sz="2000" u="sng" dirty="0">
                <a:latin typeface="+mn-ea"/>
              </a:rPr>
              <a:t>http://www.kyoiku.metro.tokyo.jp/school/content/meal/allergy_case.html</a:t>
            </a:r>
          </a:p>
          <a:p>
            <a:r>
              <a:rPr lang="ja-JP" altLang="en-US" sz="2000" dirty="0">
                <a:latin typeface="+mn-ea"/>
              </a:rPr>
              <a:t>　　　　　　　　　　　　　　　　　　　　　　　　　　　　　　　　　　　　　　　</a:t>
            </a:r>
            <a:r>
              <a:rPr lang="en-US" altLang="ja-JP" sz="2000" dirty="0">
                <a:latin typeface="+mn-ea"/>
              </a:rPr>
              <a:t>(</a:t>
            </a:r>
            <a:r>
              <a:rPr lang="ja-JP" altLang="en-US" sz="2000" dirty="0">
                <a:latin typeface="+mn-ea"/>
              </a:rPr>
              <a:t>参照</a:t>
            </a:r>
            <a:r>
              <a:rPr lang="en-US" altLang="ja-JP" sz="2000" dirty="0">
                <a:latin typeface="+mn-ea"/>
              </a:rPr>
              <a:t>2019.1.18)</a:t>
            </a:r>
            <a:endParaRPr lang="ja-JP" altLang="en-US" sz="2000" dirty="0">
              <a:latin typeface="+mn-ea"/>
            </a:endParaRPr>
          </a:p>
          <a:p>
            <a:r>
              <a:rPr lang="ja-JP" altLang="en-US" sz="2000" dirty="0">
                <a:latin typeface="+mn-ea"/>
              </a:rPr>
              <a:t>・学校のアレルギー疾患に関する取り組みガイドライン　　　日本学校保健会</a:t>
            </a:r>
            <a:endParaRPr lang="en-US" altLang="ja-JP" sz="2000" dirty="0">
              <a:latin typeface="+mn-ea"/>
            </a:endParaRPr>
          </a:p>
          <a:p>
            <a:r>
              <a:rPr lang="en-US" altLang="ja-JP" sz="2000" dirty="0">
                <a:latin typeface="+mn-ea"/>
                <a:hlinkClick r:id="rId3"/>
              </a:rPr>
              <a:t>https://www.gakkohoken.jp/books/archives/51</a:t>
            </a:r>
            <a:r>
              <a:rPr lang="ja-JP" altLang="en-US" sz="2000" dirty="0">
                <a:latin typeface="+mn-ea"/>
              </a:rPr>
              <a:t>　</a:t>
            </a:r>
            <a:r>
              <a:rPr lang="en-US" altLang="ja-JP" sz="2000" dirty="0">
                <a:latin typeface="+mn-ea"/>
              </a:rPr>
              <a:t>(</a:t>
            </a:r>
            <a:r>
              <a:rPr lang="ja-JP" altLang="en-US" sz="2000" dirty="0">
                <a:latin typeface="+mn-ea"/>
              </a:rPr>
              <a:t>参照</a:t>
            </a:r>
            <a:r>
              <a:rPr lang="en-US" altLang="ja-JP" sz="2000" dirty="0">
                <a:latin typeface="+mn-ea"/>
              </a:rPr>
              <a:t>2019.1.18)</a:t>
            </a:r>
          </a:p>
          <a:p>
            <a:endParaRPr lang="en-US" altLang="ja-JP" sz="2000" dirty="0">
              <a:latin typeface="+mn-ea"/>
            </a:endParaRPr>
          </a:p>
          <a:p>
            <a:r>
              <a:rPr lang="ja-JP" altLang="en-US" sz="2000" dirty="0">
                <a:latin typeface="+mn-ea"/>
              </a:rPr>
              <a:t>・学校給食における食物アレルギー対応指針（平成</a:t>
            </a:r>
            <a:r>
              <a:rPr lang="en-US" altLang="ja-JP" sz="2000" dirty="0">
                <a:latin typeface="+mn-ea"/>
              </a:rPr>
              <a:t>27</a:t>
            </a:r>
            <a:r>
              <a:rPr lang="ja-JP" altLang="en-US" sz="2000" dirty="0">
                <a:latin typeface="+mn-ea"/>
              </a:rPr>
              <a:t>年</a:t>
            </a:r>
            <a:r>
              <a:rPr lang="en-US" altLang="ja-JP" sz="2000" dirty="0">
                <a:latin typeface="+mn-ea"/>
              </a:rPr>
              <a:t>3</a:t>
            </a:r>
            <a:r>
              <a:rPr lang="ja-JP" altLang="en-US" sz="2000" dirty="0">
                <a:latin typeface="+mn-ea"/>
              </a:rPr>
              <a:t>月）　　文部科学省</a:t>
            </a:r>
            <a:endParaRPr lang="en-US" altLang="ja-JP" sz="2000" dirty="0">
              <a:latin typeface="+mn-ea"/>
            </a:endParaRPr>
          </a:p>
          <a:p>
            <a:r>
              <a:rPr lang="en-US" altLang="ja-JP" sz="2000" dirty="0" smtClean="0">
                <a:latin typeface="+mn-ea"/>
                <a:hlinkClick r:id="rId4"/>
              </a:rPr>
              <a:t>http://www.mext.go.jp/a_menu/sports/syokuiku/1355536.htm</a:t>
            </a:r>
            <a:r>
              <a:rPr lang="ja-JP" altLang="en-US" sz="2000" dirty="0" smtClean="0">
                <a:latin typeface="+mn-ea"/>
              </a:rPr>
              <a:t>　（参照</a:t>
            </a:r>
            <a:r>
              <a:rPr lang="en-US" altLang="ja-JP" sz="2000" dirty="0" smtClean="0">
                <a:latin typeface="+mn-ea"/>
              </a:rPr>
              <a:t>2019.1.18</a:t>
            </a:r>
            <a:r>
              <a:rPr lang="ja-JP" altLang="en-US" sz="2000" dirty="0" smtClean="0">
                <a:latin typeface="+mn-ea"/>
              </a:rPr>
              <a:t>）</a:t>
            </a:r>
            <a:endParaRPr lang="en-US" altLang="ja-JP" sz="2000" dirty="0">
              <a:latin typeface="+mn-ea"/>
            </a:endParaRPr>
          </a:p>
          <a:p>
            <a:endParaRPr lang="en-US" altLang="ja-JP" sz="2000" dirty="0">
              <a:latin typeface="+mn-ea"/>
            </a:endParaRPr>
          </a:p>
          <a:p>
            <a:r>
              <a:rPr lang="ja-JP" altLang="en-US" sz="2000" dirty="0">
                <a:latin typeface="+mn-ea"/>
              </a:rPr>
              <a:t>・アレルギー疾患の児童生徒対応マニュアル（平成</a:t>
            </a:r>
            <a:r>
              <a:rPr lang="en-US" altLang="ja-JP" sz="2000" dirty="0">
                <a:latin typeface="+mn-ea"/>
              </a:rPr>
              <a:t>23</a:t>
            </a:r>
            <a:r>
              <a:rPr lang="ja-JP" altLang="en-US" sz="2000" dirty="0">
                <a:latin typeface="+mn-ea"/>
              </a:rPr>
              <a:t>年</a:t>
            </a:r>
            <a:r>
              <a:rPr lang="en-US" altLang="ja-JP" sz="2000" dirty="0">
                <a:latin typeface="+mn-ea"/>
              </a:rPr>
              <a:t>6</a:t>
            </a:r>
            <a:r>
              <a:rPr lang="ja-JP" altLang="en-US" sz="2000" dirty="0">
                <a:latin typeface="+mn-ea"/>
              </a:rPr>
              <a:t>月施行　　平成</a:t>
            </a:r>
            <a:r>
              <a:rPr lang="en-US" altLang="ja-JP" sz="2000" dirty="0">
                <a:latin typeface="+mn-ea"/>
              </a:rPr>
              <a:t>28</a:t>
            </a:r>
            <a:r>
              <a:rPr lang="ja-JP" altLang="en-US" sz="2000" dirty="0">
                <a:latin typeface="+mn-ea"/>
              </a:rPr>
              <a:t>年</a:t>
            </a:r>
            <a:r>
              <a:rPr lang="en-US" altLang="ja-JP" sz="2000" dirty="0">
                <a:latin typeface="+mn-ea"/>
              </a:rPr>
              <a:t>3</a:t>
            </a:r>
            <a:r>
              <a:rPr lang="ja-JP" altLang="en-US" sz="2000" dirty="0">
                <a:latin typeface="+mn-ea"/>
              </a:rPr>
              <a:t>月改訂）　</a:t>
            </a:r>
            <a:r>
              <a:rPr lang="ja-JP" altLang="en-US" sz="2000" dirty="0" smtClean="0">
                <a:latin typeface="+mn-ea"/>
              </a:rPr>
              <a:t>　　　　横浜市</a:t>
            </a:r>
            <a:r>
              <a:rPr lang="ja-JP" altLang="en-US" sz="2000" dirty="0">
                <a:latin typeface="+mn-ea"/>
              </a:rPr>
              <a:t>教育委員会</a:t>
            </a:r>
            <a:endParaRPr lang="en-US" altLang="ja-JP" sz="2000" dirty="0">
              <a:latin typeface="+mn-ea"/>
            </a:endParaRPr>
          </a:p>
          <a:p>
            <a:r>
              <a:rPr lang="en-US" altLang="ja-JP" sz="2000" u="sng" dirty="0">
                <a:latin typeface="+mn-ea"/>
                <a:hlinkClick r:id="rId5"/>
              </a:rPr>
              <a:t>http://</a:t>
            </a:r>
            <a:r>
              <a:rPr lang="en-US" altLang="ja-JP" sz="2000" u="sng" dirty="0" smtClean="0">
                <a:latin typeface="+mn-ea"/>
                <a:hlinkClick r:id="rId5"/>
              </a:rPr>
              <a:t>www.city.yokohama.lg.jp/kyoiku/kenkyo/kyushoku/allergy.pdf</a:t>
            </a:r>
            <a:r>
              <a:rPr lang="ja-JP" altLang="en-US" sz="2000" u="sng" dirty="0" smtClean="0">
                <a:latin typeface="+mn-ea"/>
              </a:rPr>
              <a:t>　</a:t>
            </a:r>
            <a:endParaRPr lang="en-US" altLang="ja-JP" sz="2000" u="sng" dirty="0" smtClean="0">
              <a:latin typeface="+mn-ea"/>
            </a:endParaRPr>
          </a:p>
          <a:p>
            <a:r>
              <a:rPr lang="ja-JP" altLang="en-US" sz="2000" dirty="0" smtClean="0">
                <a:latin typeface="+mn-ea"/>
              </a:rPr>
              <a:t>　　　　　　　　　　　　　　　　　　　　　　　　　　　　　　　　　　　　　　　　（参照</a:t>
            </a:r>
            <a:r>
              <a:rPr lang="en-US" altLang="ja-JP" sz="2000" dirty="0" smtClean="0">
                <a:latin typeface="+mn-ea"/>
              </a:rPr>
              <a:t>2019.1.18</a:t>
            </a:r>
            <a:r>
              <a:rPr lang="ja-JP" altLang="en-US" sz="2000" dirty="0" smtClean="0">
                <a:latin typeface="+mn-ea"/>
              </a:rPr>
              <a:t>）</a:t>
            </a:r>
            <a:endParaRPr lang="en-US" altLang="ja-JP" sz="2000" dirty="0">
              <a:latin typeface="+mn-ea"/>
            </a:endParaRPr>
          </a:p>
          <a:p>
            <a:endParaRPr kumimoji="1" lang="ja-JP" altLang="en-US" sz="2000" dirty="0"/>
          </a:p>
        </p:txBody>
      </p:sp>
    </p:spTree>
    <p:extLst>
      <p:ext uri="{BB962C8B-B14F-4D97-AF65-F5344CB8AC3E}">
        <p14:creationId xmlns:p14="http://schemas.microsoft.com/office/powerpoint/2010/main" val="878577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2960" y="365760"/>
            <a:ext cx="7520940" cy="1263040"/>
          </a:xfrm>
        </p:spPr>
        <p:txBody>
          <a:bodyPr/>
          <a:lstStyle/>
          <a:p>
            <a:pPr algn="ctr"/>
            <a:r>
              <a:rPr kumimoji="1" lang="ja-JP" altLang="en-US" sz="4000" dirty="0" smtClean="0"/>
              <a:t>横浜市の基準献立作成における</a:t>
            </a:r>
            <a:r>
              <a:rPr kumimoji="1" lang="en-US" altLang="ja-JP" sz="4000" dirty="0" smtClean="0"/>
              <a:t/>
            </a:r>
            <a:br>
              <a:rPr kumimoji="1" lang="en-US" altLang="ja-JP" sz="4000" dirty="0" smtClean="0"/>
            </a:br>
            <a:r>
              <a:rPr kumimoji="1" lang="ja-JP" altLang="en-US" sz="4000" dirty="0" smtClean="0"/>
              <a:t>食物アレルギー対応</a:t>
            </a:r>
            <a:endParaRPr kumimoji="1" lang="ja-JP" altLang="en-US" sz="4000" dirty="0"/>
          </a:p>
        </p:txBody>
      </p:sp>
      <p:sp>
        <p:nvSpPr>
          <p:cNvPr id="3" name="コンテンツ プレースホルダー 2"/>
          <p:cNvSpPr>
            <a:spLocks noGrp="1"/>
          </p:cNvSpPr>
          <p:nvPr>
            <p:ph idx="1"/>
          </p:nvPr>
        </p:nvSpPr>
        <p:spPr>
          <a:xfrm>
            <a:off x="827584" y="2258154"/>
            <a:ext cx="7520940" cy="2763645"/>
          </a:xfrm>
        </p:spPr>
        <p:txBody>
          <a:bodyPr>
            <a:normAutofit/>
          </a:bodyPr>
          <a:lstStyle/>
          <a:p>
            <a:r>
              <a:rPr kumimoji="1" lang="ja-JP" altLang="en-US" sz="2800" dirty="0" smtClean="0"/>
              <a:t>　　　　　</a:t>
            </a:r>
            <a:r>
              <a:rPr kumimoji="1" lang="ja-JP" altLang="en-US" sz="3200" dirty="0" smtClean="0">
                <a:latin typeface="+mj-ea"/>
                <a:ea typeface="+mj-ea"/>
              </a:rPr>
              <a:t>そば・ピーナッツ・キウイ</a:t>
            </a:r>
            <a:endParaRPr kumimoji="1" lang="en-US" altLang="ja-JP" sz="3200" dirty="0" smtClean="0">
              <a:latin typeface="+mj-ea"/>
              <a:ea typeface="+mj-ea"/>
            </a:endParaRPr>
          </a:p>
          <a:p>
            <a:r>
              <a:rPr kumimoji="1" lang="ja-JP" altLang="en-US" sz="2800" dirty="0" smtClean="0"/>
              <a:t>　</a:t>
            </a:r>
            <a:endParaRPr kumimoji="1" lang="en-US" altLang="ja-JP" sz="2800" dirty="0" smtClean="0"/>
          </a:p>
          <a:p>
            <a:r>
              <a:rPr lang="ja-JP" altLang="en-US" sz="2800" dirty="0"/>
              <a:t>　</a:t>
            </a:r>
            <a:r>
              <a:rPr lang="ja-JP" altLang="en-US" sz="2800" dirty="0" smtClean="0"/>
              <a:t>　　　　　</a:t>
            </a:r>
            <a:r>
              <a:rPr kumimoji="1" lang="ja-JP" altLang="en-US" sz="2800" dirty="0" smtClean="0"/>
              <a:t>フライ・ハンバーグ・竹輪等</a:t>
            </a:r>
            <a:endParaRPr kumimoji="1" lang="en-US" altLang="ja-JP" sz="2800" dirty="0" smtClean="0"/>
          </a:p>
          <a:p>
            <a:r>
              <a:rPr lang="ja-JP" altLang="en-US" sz="2800" dirty="0"/>
              <a:t>　</a:t>
            </a:r>
            <a:r>
              <a:rPr lang="ja-JP" altLang="en-US" sz="2800" dirty="0" smtClean="0"/>
              <a:t>　　　　　　　　</a:t>
            </a:r>
            <a:r>
              <a:rPr kumimoji="1" lang="ja-JP" altLang="en-US" sz="4000" dirty="0" smtClean="0"/>
              <a:t>鶏卵・乳製品</a:t>
            </a:r>
            <a:endParaRPr kumimoji="1" lang="en-US" altLang="ja-JP" sz="4000" dirty="0" smtClean="0"/>
          </a:p>
          <a:p>
            <a:endParaRPr kumimoji="1" lang="ja-JP" altLang="en-US" sz="2800" dirty="0"/>
          </a:p>
        </p:txBody>
      </p:sp>
      <p:sp>
        <p:nvSpPr>
          <p:cNvPr id="4" name="十字形 3"/>
          <p:cNvSpPr/>
          <p:nvPr/>
        </p:nvSpPr>
        <p:spPr>
          <a:xfrm rot="2533105">
            <a:off x="3885438" y="2053944"/>
            <a:ext cx="1068379" cy="1155178"/>
          </a:xfrm>
          <a:prstGeom prst="plus">
            <a:avLst>
              <a:gd name="adj" fmla="val 4139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十字形 4"/>
          <p:cNvSpPr/>
          <p:nvPr/>
        </p:nvSpPr>
        <p:spPr>
          <a:xfrm rot="2533105">
            <a:off x="3885438" y="3679416"/>
            <a:ext cx="1068379" cy="1155178"/>
          </a:xfrm>
          <a:prstGeom prst="plus">
            <a:avLst>
              <a:gd name="adj" fmla="val 4139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65085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3">
                                            <p:txEl>
                                              <p:pRg st="1" end="1"/>
                                            </p:txEl>
                                          </p:spTgt>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80">
                                          <p:stCondLst>
                                            <p:cond delay="0"/>
                                          </p:stCondLst>
                                        </p:cTn>
                                        <p:tgtEl>
                                          <p:spTgt spid="4"/>
                                        </p:tgtEl>
                                      </p:cBhvr>
                                    </p:animEffect>
                                    <p:anim calcmode="lin" valueType="num">
                                      <p:cBhvr>
                                        <p:cTn id="1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1" dur="26">
                                          <p:stCondLst>
                                            <p:cond delay="650"/>
                                          </p:stCondLst>
                                        </p:cTn>
                                        <p:tgtEl>
                                          <p:spTgt spid="4"/>
                                        </p:tgtEl>
                                      </p:cBhvr>
                                      <p:to x="100000" y="60000"/>
                                    </p:animScale>
                                    <p:animScale>
                                      <p:cBhvr>
                                        <p:cTn id="22" dur="166" decel="50000">
                                          <p:stCondLst>
                                            <p:cond delay="676"/>
                                          </p:stCondLst>
                                        </p:cTn>
                                        <p:tgtEl>
                                          <p:spTgt spid="4"/>
                                        </p:tgtEl>
                                      </p:cBhvr>
                                      <p:to x="100000" y="100000"/>
                                    </p:animScale>
                                    <p:animScale>
                                      <p:cBhvr>
                                        <p:cTn id="23" dur="26">
                                          <p:stCondLst>
                                            <p:cond delay="1312"/>
                                          </p:stCondLst>
                                        </p:cTn>
                                        <p:tgtEl>
                                          <p:spTgt spid="4"/>
                                        </p:tgtEl>
                                      </p:cBhvr>
                                      <p:to x="100000" y="80000"/>
                                    </p:animScale>
                                    <p:animScale>
                                      <p:cBhvr>
                                        <p:cTn id="24" dur="166" decel="50000">
                                          <p:stCondLst>
                                            <p:cond delay="1338"/>
                                          </p:stCondLst>
                                        </p:cTn>
                                        <p:tgtEl>
                                          <p:spTgt spid="4"/>
                                        </p:tgtEl>
                                      </p:cBhvr>
                                      <p:to x="100000" y="100000"/>
                                    </p:animScale>
                                    <p:animScale>
                                      <p:cBhvr>
                                        <p:cTn id="25" dur="26">
                                          <p:stCondLst>
                                            <p:cond delay="1642"/>
                                          </p:stCondLst>
                                        </p:cTn>
                                        <p:tgtEl>
                                          <p:spTgt spid="4"/>
                                        </p:tgtEl>
                                      </p:cBhvr>
                                      <p:to x="100000" y="90000"/>
                                    </p:animScale>
                                    <p:animScale>
                                      <p:cBhvr>
                                        <p:cTn id="26" dur="166" decel="50000">
                                          <p:stCondLst>
                                            <p:cond delay="1668"/>
                                          </p:stCondLst>
                                        </p:cTn>
                                        <p:tgtEl>
                                          <p:spTgt spid="4"/>
                                        </p:tgtEl>
                                      </p:cBhvr>
                                      <p:to x="100000" y="100000"/>
                                    </p:animScale>
                                    <p:animScale>
                                      <p:cBhvr>
                                        <p:cTn id="27" dur="26">
                                          <p:stCondLst>
                                            <p:cond delay="1808"/>
                                          </p:stCondLst>
                                        </p:cTn>
                                        <p:tgtEl>
                                          <p:spTgt spid="4"/>
                                        </p:tgtEl>
                                      </p:cBhvr>
                                      <p:to x="100000" y="95000"/>
                                    </p:animScale>
                                    <p:animScale>
                                      <p:cBhvr>
                                        <p:cTn id="28" dur="166" decel="50000">
                                          <p:stCondLst>
                                            <p:cond delay="1834"/>
                                          </p:stCondLst>
                                        </p:cTn>
                                        <p:tgtEl>
                                          <p:spTgt spid="4"/>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6" presetClass="emph" presetSubtype="0" fill="hold" nodeType="clickEffect">
                                  <p:stCondLst>
                                    <p:cond delay="0"/>
                                  </p:stCondLst>
                                  <p:childTnLst>
                                    <p:animScale>
                                      <p:cBhvr>
                                        <p:cTn id="32" dur="2000" fill="hold"/>
                                        <p:tgtEl>
                                          <p:spTgt spid="3">
                                            <p:txEl>
                                              <p:pRg st="3" end="3"/>
                                            </p:txEl>
                                          </p:spTgt>
                                        </p:tgtEl>
                                      </p:cBhvr>
                                      <p:by x="150000" y="15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down)">
                                      <p:cBhvr>
                                        <p:cTn id="37" dur="580">
                                          <p:stCondLst>
                                            <p:cond delay="0"/>
                                          </p:stCondLst>
                                        </p:cTn>
                                        <p:tgtEl>
                                          <p:spTgt spid="5"/>
                                        </p:tgtEl>
                                      </p:cBhvr>
                                    </p:animEffect>
                                    <p:anim calcmode="lin" valueType="num">
                                      <p:cBhvr>
                                        <p:cTn id="3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3" dur="26">
                                          <p:stCondLst>
                                            <p:cond delay="650"/>
                                          </p:stCondLst>
                                        </p:cTn>
                                        <p:tgtEl>
                                          <p:spTgt spid="5"/>
                                        </p:tgtEl>
                                      </p:cBhvr>
                                      <p:to x="100000" y="60000"/>
                                    </p:animScale>
                                    <p:animScale>
                                      <p:cBhvr>
                                        <p:cTn id="44" dur="166" decel="50000">
                                          <p:stCondLst>
                                            <p:cond delay="676"/>
                                          </p:stCondLst>
                                        </p:cTn>
                                        <p:tgtEl>
                                          <p:spTgt spid="5"/>
                                        </p:tgtEl>
                                      </p:cBhvr>
                                      <p:to x="100000" y="100000"/>
                                    </p:animScale>
                                    <p:animScale>
                                      <p:cBhvr>
                                        <p:cTn id="45" dur="26">
                                          <p:stCondLst>
                                            <p:cond delay="1312"/>
                                          </p:stCondLst>
                                        </p:cTn>
                                        <p:tgtEl>
                                          <p:spTgt spid="5"/>
                                        </p:tgtEl>
                                      </p:cBhvr>
                                      <p:to x="100000" y="80000"/>
                                    </p:animScale>
                                    <p:animScale>
                                      <p:cBhvr>
                                        <p:cTn id="46" dur="166" decel="50000">
                                          <p:stCondLst>
                                            <p:cond delay="1338"/>
                                          </p:stCondLst>
                                        </p:cTn>
                                        <p:tgtEl>
                                          <p:spTgt spid="5"/>
                                        </p:tgtEl>
                                      </p:cBhvr>
                                      <p:to x="100000" y="100000"/>
                                    </p:animScale>
                                    <p:animScale>
                                      <p:cBhvr>
                                        <p:cTn id="47" dur="26">
                                          <p:stCondLst>
                                            <p:cond delay="1642"/>
                                          </p:stCondLst>
                                        </p:cTn>
                                        <p:tgtEl>
                                          <p:spTgt spid="5"/>
                                        </p:tgtEl>
                                      </p:cBhvr>
                                      <p:to x="100000" y="90000"/>
                                    </p:animScale>
                                    <p:animScale>
                                      <p:cBhvr>
                                        <p:cTn id="48" dur="166" decel="50000">
                                          <p:stCondLst>
                                            <p:cond delay="1668"/>
                                          </p:stCondLst>
                                        </p:cTn>
                                        <p:tgtEl>
                                          <p:spTgt spid="5"/>
                                        </p:tgtEl>
                                      </p:cBhvr>
                                      <p:to x="100000" y="100000"/>
                                    </p:animScale>
                                    <p:animScale>
                                      <p:cBhvr>
                                        <p:cTn id="49" dur="26">
                                          <p:stCondLst>
                                            <p:cond delay="1808"/>
                                          </p:stCondLst>
                                        </p:cTn>
                                        <p:tgtEl>
                                          <p:spTgt spid="5"/>
                                        </p:tgtEl>
                                      </p:cBhvr>
                                      <p:to x="100000" y="95000"/>
                                    </p:animScale>
                                    <p:animScale>
                                      <p:cBhvr>
                                        <p:cTn id="5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a:xfrm>
            <a:off x="755576" y="365760"/>
            <a:ext cx="7588324" cy="830992"/>
          </a:xfrm>
        </p:spPr>
        <p:txBody>
          <a:bodyPr/>
          <a:lstStyle/>
          <a:p>
            <a:pPr eaLnBrk="1" hangingPunct="1"/>
            <a:r>
              <a:rPr lang="ja-JP" altLang="en-US" sz="3600" dirty="0" smtClean="0">
                <a:latin typeface="HGP創英角ﾎﾟｯﾌﾟ体" pitchFamily="50" charset="-128"/>
                <a:ea typeface="HGP創英角ﾎﾟｯﾌﾟ体" pitchFamily="50" charset="-128"/>
              </a:rPr>
              <a:t>　　　対応までの流れ（横浜市共通）</a:t>
            </a:r>
          </a:p>
        </p:txBody>
      </p:sp>
      <p:sp>
        <p:nvSpPr>
          <p:cNvPr id="3" name="コンテンツ プレースホルダー 2"/>
          <p:cNvSpPr>
            <a:spLocks noGrp="1"/>
          </p:cNvSpPr>
          <p:nvPr>
            <p:ph idx="1"/>
          </p:nvPr>
        </p:nvSpPr>
        <p:spPr>
          <a:xfrm>
            <a:off x="565175" y="1412776"/>
            <a:ext cx="8229600" cy="3456383"/>
          </a:xfrm>
          <a:ln w="76200">
            <a:solidFill>
              <a:schemeClr val="accent1"/>
            </a:solidFill>
          </a:ln>
        </p:spPr>
        <p:txBody>
          <a:bodyPr rtlCol="0">
            <a:noAutofit/>
          </a:bodyPr>
          <a:lstStyle/>
          <a:p>
            <a:pPr marL="0" indent="0" eaLnBrk="1" fontAlgn="auto" hangingPunct="1">
              <a:spcAft>
                <a:spcPts val="0"/>
              </a:spcAft>
              <a:buFont typeface="Symbol" pitchFamily="18" charset="2"/>
              <a:buNone/>
              <a:defRPr/>
            </a:pPr>
            <a:r>
              <a:rPr lang="ja-JP" altLang="en-US" sz="2300" dirty="0" smtClean="0"/>
              <a:t>①　アレルギー情報を把握　　　→</a:t>
            </a:r>
            <a:r>
              <a:rPr lang="ja-JP" altLang="en-US" sz="2300" dirty="0"/>
              <a:t>　</a:t>
            </a:r>
            <a:r>
              <a:rPr lang="ja-JP" altLang="en-US" sz="2300" dirty="0" smtClean="0"/>
              <a:t>　　②　</a:t>
            </a:r>
            <a:r>
              <a:rPr lang="ja-JP" altLang="en-US" sz="2300" dirty="0" smtClean="0">
                <a:solidFill>
                  <a:srgbClr val="FF0000"/>
                </a:solidFill>
              </a:rPr>
              <a:t>学校生活管理指導票</a:t>
            </a:r>
            <a:endParaRPr lang="en-US" altLang="ja-JP" sz="2300" dirty="0" smtClean="0">
              <a:solidFill>
                <a:srgbClr val="FF0000"/>
              </a:solidFill>
            </a:endParaRPr>
          </a:p>
          <a:p>
            <a:pPr marL="0" indent="0" algn="ctr" eaLnBrk="1" fontAlgn="auto" hangingPunct="1">
              <a:spcAft>
                <a:spcPts val="0"/>
              </a:spcAft>
              <a:buFont typeface="Symbol" pitchFamily="18" charset="2"/>
              <a:buNone/>
              <a:defRPr/>
            </a:pPr>
            <a:r>
              <a:rPr lang="ja-JP" altLang="en-US" sz="2300" dirty="0" smtClean="0">
                <a:solidFill>
                  <a:srgbClr val="FF0000"/>
                </a:solidFill>
              </a:rPr>
              <a:t>　　　　　　　　　　　　　　　　　　　　　　　　　アレルギー対応表提出</a:t>
            </a:r>
            <a:endParaRPr lang="en-US" altLang="ja-JP" sz="2300" dirty="0" smtClean="0">
              <a:solidFill>
                <a:srgbClr val="FF0000"/>
              </a:solidFill>
            </a:endParaRPr>
          </a:p>
          <a:p>
            <a:pPr marL="0" indent="0" algn="ctr" eaLnBrk="1" fontAlgn="auto" hangingPunct="1">
              <a:spcAft>
                <a:spcPts val="0"/>
              </a:spcAft>
              <a:buFont typeface="Symbol" pitchFamily="18" charset="2"/>
              <a:buNone/>
              <a:defRPr/>
            </a:pPr>
            <a:r>
              <a:rPr lang="ja-JP" altLang="en-US" sz="2300" dirty="0" smtClean="0"/>
              <a:t>　　　　　　　　　　　　　　　　　　　↓</a:t>
            </a:r>
            <a:endParaRPr lang="en-US" altLang="ja-JP" sz="2300" dirty="0" smtClean="0"/>
          </a:p>
          <a:p>
            <a:pPr marL="0" indent="0" algn="ctr" eaLnBrk="1" fontAlgn="auto" hangingPunct="1">
              <a:spcAft>
                <a:spcPts val="0"/>
              </a:spcAft>
              <a:buFont typeface="Symbol" pitchFamily="18" charset="2"/>
              <a:buNone/>
              <a:defRPr/>
            </a:pPr>
            <a:r>
              <a:rPr lang="ja-JP" altLang="en-US" sz="2300" dirty="0" smtClean="0"/>
              <a:t>　　　　　　　　　　　　　　　　　③　</a:t>
            </a:r>
            <a:r>
              <a:rPr lang="ja-JP" altLang="en-US" sz="2300" dirty="0" smtClean="0">
                <a:solidFill>
                  <a:srgbClr val="FF0000"/>
                </a:solidFill>
              </a:rPr>
              <a:t>面談</a:t>
            </a:r>
            <a:r>
              <a:rPr lang="ja-JP" altLang="en-US" sz="2300" dirty="0" smtClean="0"/>
              <a:t>実施　</a:t>
            </a:r>
            <a:endParaRPr lang="en-US" altLang="ja-JP" sz="2300" dirty="0" smtClean="0"/>
          </a:p>
          <a:p>
            <a:pPr marL="0" indent="0" algn="ctr" eaLnBrk="1" fontAlgn="auto" hangingPunct="1">
              <a:spcAft>
                <a:spcPts val="0"/>
              </a:spcAft>
              <a:buFont typeface="Symbol" pitchFamily="18" charset="2"/>
              <a:buNone/>
              <a:defRPr/>
            </a:pPr>
            <a:r>
              <a:rPr lang="ja-JP" altLang="en-US" sz="2300" dirty="0" smtClean="0"/>
              <a:t>　　　　　　　　　　　　　（管理職・担任・</a:t>
            </a:r>
            <a:r>
              <a:rPr lang="ja-JP" altLang="en-US" sz="2300" dirty="0"/>
              <a:t>学校栄養</a:t>
            </a:r>
            <a:r>
              <a:rPr lang="ja-JP" altLang="en-US" sz="2300" dirty="0" smtClean="0"/>
              <a:t>職員・養護教諭）</a:t>
            </a:r>
            <a:endParaRPr lang="en-US" altLang="ja-JP" sz="2300" dirty="0" smtClean="0"/>
          </a:p>
          <a:p>
            <a:pPr marL="0" indent="0" algn="ctr" eaLnBrk="1" fontAlgn="auto" hangingPunct="1">
              <a:spcAft>
                <a:spcPts val="0"/>
              </a:spcAft>
              <a:buFont typeface="Symbol" pitchFamily="18" charset="2"/>
              <a:buNone/>
              <a:defRPr/>
            </a:pPr>
            <a:r>
              <a:rPr lang="ja-JP" altLang="en-US" sz="2300" dirty="0" smtClean="0"/>
              <a:t>　　　　　　　　　　　　　　　　　　　↓　　　　　　　　　　</a:t>
            </a:r>
            <a:endParaRPr lang="en-US" altLang="ja-JP" sz="2300" dirty="0"/>
          </a:p>
          <a:p>
            <a:pPr marL="0" indent="0">
              <a:defRPr/>
            </a:pPr>
            <a:r>
              <a:rPr lang="ja-JP" altLang="en-US" sz="2300" dirty="0" smtClean="0">
                <a:solidFill>
                  <a:srgbClr val="FF0000"/>
                </a:solidFill>
              </a:rPr>
              <a:t>　　　　　　　　　　　　　</a:t>
            </a:r>
            <a:r>
              <a:rPr lang="ja-JP" altLang="en-US" sz="2300" dirty="0" smtClean="0"/>
              <a:t>⑤</a:t>
            </a:r>
            <a:r>
              <a:rPr lang="ja-JP" altLang="en-US" sz="2300" dirty="0" smtClean="0">
                <a:solidFill>
                  <a:srgbClr val="FF0000"/>
                </a:solidFill>
              </a:rPr>
              <a:t>　毎年面談　　</a:t>
            </a:r>
            <a:r>
              <a:rPr lang="ja-JP" altLang="en-US" sz="2300" dirty="0" smtClean="0"/>
              <a:t>←</a:t>
            </a:r>
            <a:r>
              <a:rPr lang="ja-JP" altLang="en-US" sz="2300" dirty="0" smtClean="0">
                <a:solidFill>
                  <a:srgbClr val="FF0000"/>
                </a:solidFill>
              </a:rPr>
              <a:t>　</a:t>
            </a:r>
            <a:r>
              <a:rPr lang="ja-JP" altLang="en-US" sz="2300" dirty="0" smtClean="0"/>
              <a:t>④</a:t>
            </a:r>
            <a:r>
              <a:rPr lang="ja-JP" altLang="en-US" sz="2300" dirty="0" smtClean="0">
                <a:solidFill>
                  <a:srgbClr val="FF0000"/>
                </a:solidFill>
              </a:rPr>
              <a:t>　</a:t>
            </a:r>
            <a:r>
              <a:rPr lang="ja-JP" altLang="en-US" sz="2300" dirty="0" smtClean="0"/>
              <a:t>対応</a:t>
            </a:r>
            <a:r>
              <a:rPr lang="ja-JP" altLang="en-US" sz="2300" dirty="0"/>
              <a:t>方法を検討</a:t>
            </a:r>
            <a:endParaRPr lang="en-US" altLang="ja-JP" sz="2300" dirty="0"/>
          </a:p>
          <a:p>
            <a:pPr marL="0" indent="0" eaLnBrk="1" fontAlgn="auto" hangingPunct="1">
              <a:spcAft>
                <a:spcPts val="0"/>
              </a:spcAft>
              <a:buFont typeface="Symbol" pitchFamily="18" charset="2"/>
              <a:buNone/>
              <a:defRPr/>
            </a:pPr>
            <a:endParaRPr lang="ja-JP" altLang="en-US" sz="2000" dirty="0">
              <a:solidFill>
                <a:srgbClr val="FF0000"/>
              </a:solidFill>
            </a:endParaRPr>
          </a:p>
          <a:p>
            <a:pPr marL="0" indent="0" algn="ctr" eaLnBrk="1" fontAlgn="auto" hangingPunct="1">
              <a:spcAft>
                <a:spcPts val="0"/>
              </a:spcAft>
              <a:buFont typeface="Symbol" pitchFamily="18" charset="2"/>
              <a:buNone/>
              <a:defRPr/>
            </a:pPr>
            <a:r>
              <a:rPr lang="ja-JP" altLang="en-US" sz="2000" dirty="0" smtClean="0"/>
              <a:t>　</a:t>
            </a:r>
            <a:endParaRPr lang="en-US" altLang="ja-JP" sz="2000" dirty="0" smtClean="0"/>
          </a:p>
        </p:txBody>
      </p:sp>
      <p:sp>
        <p:nvSpPr>
          <p:cNvPr id="7172"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fld id="{725BC545-EDA3-409D-89DA-6820917908DB}" type="slidenum">
              <a:rPr lang="en-US" altLang="ja-JP" sz="1200">
                <a:solidFill>
                  <a:schemeClr val="tx2"/>
                </a:solidFill>
                <a:latin typeface="Candara" pitchFamily="34" charset="0"/>
              </a:rPr>
              <a:pPr>
                <a:spcBef>
                  <a:spcPct val="0"/>
                </a:spcBef>
                <a:buFontTx/>
                <a:buNone/>
              </a:pPr>
              <a:t>4</a:t>
            </a:fld>
            <a:endParaRPr lang="en-US" altLang="ja-JP" sz="1200">
              <a:solidFill>
                <a:schemeClr val="tx2"/>
              </a:solidFill>
              <a:latin typeface="Candara" pitchFamily="34" charset="0"/>
            </a:endParaRPr>
          </a:p>
        </p:txBody>
      </p:sp>
    </p:spTree>
    <p:extLst>
      <p:ext uri="{BB962C8B-B14F-4D97-AF65-F5344CB8AC3E}">
        <p14:creationId xmlns:p14="http://schemas.microsoft.com/office/powerpoint/2010/main" val="1348936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1" end="1"/>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3">
                                            <p:txEl>
                                              <p:pRg st="4" end="4"/>
                                            </p:txEl>
                                          </p:spTgt>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nodeType="clickEffect">
                                  <p:stCondLst>
                                    <p:cond delay="0"/>
                                  </p:stCondLst>
                                  <p:childTnLst>
                                    <p:animScale>
                                      <p:cBhvr>
                                        <p:cTn id="14" dur="2000" fill="hold"/>
                                        <p:tgtEl>
                                          <p:spTgt spid="3">
                                            <p:txEl>
                                              <p:pRg st="6" end="6"/>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3" y="188640"/>
            <a:ext cx="7520940" cy="548640"/>
          </a:xfrm>
        </p:spPr>
        <p:txBody>
          <a:bodyPr/>
          <a:lstStyle/>
          <a:p>
            <a:r>
              <a:rPr lang="ja-JP" altLang="en-US" sz="3600" dirty="0"/>
              <a:t>学校での</a:t>
            </a:r>
            <a:r>
              <a:rPr kumimoji="1" lang="ja-JP" altLang="en-US" sz="3600" dirty="0" smtClean="0"/>
              <a:t>食物アレルギーは３タイプ</a:t>
            </a:r>
            <a:endParaRPr kumimoji="1" lang="ja-JP" altLang="en-US" sz="3600" dirty="0"/>
          </a:p>
        </p:txBody>
      </p:sp>
      <p:graphicFrame>
        <p:nvGraphicFramePr>
          <p:cNvPr id="7" name="表 6"/>
          <p:cNvGraphicFramePr>
            <a:graphicFrameLocks noGrp="1"/>
          </p:cNvGraphicFramePr>
          <p:nvPr>
            <p:extLst/>
          </p:nvPr>
        </p:nvGraphicFramePr>
        <p:xfrm>
          <a:off x="483596" y="836712"/>
          <a:ext cx="8208913" cy="4176464"/>
        </p:xfrm>
        <a:graphic>
          <a:graphicData uri="http://schemas.openxmlformats.org/drawingml/2006/table">
            <a:tbl>
              <a:tblPr firstRow="1" bandRow="1">
                <a:tableStyleId>{5C22544A-7EE6-4342-B048-85BDC9FD1C3A}</a:tableStyleId>
              </a:tblPr>
              <a:tblGrid>
                <a:gridCol w="2927742">
                  <a:extLst>
                    <a:ext uri="{9D8B030D-6E8A-4147-A177-3AD203B41FA5}">
                      <a16:colId xmlns:a16="http://schemas.microsoft.com/office/drawing/2014/main" val="1831199572"/>
                    </a:ext>
                  </a:extLst>
                </a:gridCol>
                <a:gridCol w="2544867">
                  <a:extLst>
                    <a:ext uri="{9D8B030D-6E8A-4147-A177-3AD203B41FA5}">
                      <a16:colId xmlns:a16="http://schemas.microsoft.com/office/drawing/2014/main" val="974725018"/>
                    </a:ext>
                  </a:extLst>
                </a:gridCol>
                <a:gridCol w="2736304">
                  <a:extLst>
                    <a:ext uri="{9D8B030D-6E8A-4147-A177-3AD203B41FA5}">
                      <a16:colId xmlns:a16="http://schemas.microsoft.com/office/drawing/2014/main" val="3290411313"/>
                    </a:ext>
                  </a:extLst>
                </a:gridCol>
              </a:tblGrid>
              <a:tr h="646470">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症状のパターン</a:t>
                      </a:r>
                      <a:endParaRPr kumimoji="1" lang="en-US" altLang="ja-JP" sz="2400" dirty="0" smtClean="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主な症状</a:t>
                      </a:r>
                      <a:endParaRPr kumimoji="1" lang="ja-JP" altLang="en-US" sz="2400" dirty="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頻度の高い食べ物</a:t>
                      </a:r>
                      <a:endParaRPr kumimoji="1" lang="ja-JP" altLang="en-US" sz="2400" dirty="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1883918"/>
                  </a:ext>
                </a:extLst>
              </a:tr>
              <a:tr h="988074">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即時型症状</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蕁麻疹</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咳など様々</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年齢により</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異なる</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4001608"/>
                  </a:ext>
                </a:extLst>
              </a:tr>
              <a:tr h="988074">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口腔アレルギー</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症候群</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口の中の</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違和感</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野菜</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果物など</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2238140"/>
                  </a:ext>
                </a:extLst>
              </a:tr>
              <a:tr h="1553846">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食物依存性</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運動誘発</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アナフィラキシー</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意識喪失</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血圧下降</a:t>
                      </a:r>
                      <a:endParaRPr kumimoji="1" lang="en-US" altLang="ja-JP" sz="2800" dirty="0" smtClean="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小麦</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甲殻類など</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1399681"/>
                  </a:ext>
                </a:extLst>
              </a:tr>
            </a:tbl>
          </a:graphicData>
        </a:graphic>
      </p:graphicFrame>
    </p:spTree>
    <p:extLst>
      <p:ext uri="{BB962C8B-B14F-4D97-AF65-F5344CB8AC3E}">
        <p14:creationId xmlns:p14="http://schemas.microsoft.com/office/powerpoint/2010/main" val="2474051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sz="4000" dirty="0" smtClean="0"/>
              <a:t>即時型とは</a:t>
            </a:r>
            <a:endParaRPr kumimoji="1" lang="ja-JP" altLang="en-US" sz="4000" dirty="0"/>
          </a:p>
        </p:txBody>
      </p:sp>
      <p:sp>
        <p:nvSpPr>
          <p:cNvPr id="3" name="コンテンツ プレースホルダー 2"/>
          <p:cNvSpPr>
            <a:spLocks noGrp="1"/>
          </p:cNvSpPr>
          <p:nvPr>
            <p:ph idx="1"/>
          </p:nvPr>
        </p:nvSpPr>
        <p:spPr/>
        <p:txBody>
          <a:bodyPr>
            <a:normAutofit/>
          </a:bodyPr>
          <a:lstStyle/>
          <a:p>
            <a:r>
              <a:rPr kumimoji="1" lang="ja-JP" altLang="en-US" sz="2800" dirty="0" smtClean="0"/>
              <a:t>　</a:t>
            </a:r>
            <a:endParaRPr kumimoji="1" lang="ja-JP" altLang="en-US" sz="2800" dirty="0"/>
          </a:p>
        </p:txBody>
      </p:sp>
      <p:graphicFrame>
        <p:nvGraphicFramePr>
          <p:cNvPr id="6" name="表 5"/>
          <p:cNvGraphicFramePr>
            <a:graphicFrameLocks noGrp="1"/>
          </p:cNvGraphicFramePr>
          <p:nvPr>
            <p:extLst/>
          </p:nvPr>
        </p:nvGraphicFramePr>
        <p:xfrm>
          <a:off x="1475656" y="1196752"/>
          <a:ext cx="6623050" cy="3748912"/>
        </p:xfrm>
        <a:graphic>
          <a:graphicData uri="http://schemas.openxmlformats.org/drawingml/2006/table">
            <a:tbl>
              <a:tblPr firstRow="1" bandRow="1">
                <a:tableStyleId>{5940675A-B579-460E-94D1-54222C63F5DA}</a:tableStyleId>
              </a:tblPr>
              <a:tblGrid>
                <a:gridCol w="1799375">
                  <a:extLst>
                    <a:ext uri="{9D8B030D-6E8A-4147-A177-3AD203B41FA5}">
                      <a16:colId xmlns:a16="http://schemas.microsoft.com/office/drawing/2014/main" val="20000"/>
                    </a:ext>
                  </a:extLst>
                </a:gridCol>
                <a:gridCol w="4823675">
                  <a:extLst>
                    <a:ext uri="{9D8B030D-6E8A-4147-A177-3AD203B41FA5}">
                      <a16:colId xmlns:a16="http://schemas.microsoft.com/office/drawing/2014/main" val="20001"/>
                    </a:ext>
                  </a:extLst>
                </a:gridCol>
              </a:tblGrid>
              <a:tr h="365669">
                <a:tc>
                  <a:txBody>
                    <a:bodyPr/>
                    <a:lstStyle/>
                    <a:p>
                      <a:r>
                        <a:rPr kumimoji="1" lang="ja-JP" altLang="en-US" sz="1800" dirty="0" smtClean="0">
                          <a:latin typeface="HGP創英角ﾎﾟｯﾌﾟ体" pitchFamily="50" charset="-128"/>
                          <a:ea typeface="HGP創英角ﾎﾟｯﾌﾟ体" pitchFamily="50" charset="-128"/>
                        </a:rPr>
                        <a:t>皮</a:t>
                      </a:r>
                      <a:r>
                        <a:rPr kumimoji="1" lang="ja-JP" altLang="en-US" sz="1800" dirty="0" err="1" smtClean="0">
                          <a:latin typeface="HGP創英角ﾎﾟｯﾌﾟ体" pitchFamily="50" charset="-128"/>
                          <a:ea typeface="HGP創英角ﾎﾟｯﾌﾟ体" pitchFamily="50" charset="-128"/>
                        </a:rPr>
                        <a:t>ふの</a:t>
                      </a:r>
                      <a:r>
                        <a:rPr kumimoji="1" lang="ja-JP" altLang="en-US" sz="1800" dirty="0" smtClean="0">
                          <a:latin typeface="HGP創英角ﾎﾟｯﾌﾟ体" pitchFamily="50" charset="-128"/>
                          <a:ea typeface="HGP創英角ﾎﾟｯﾌﾟ体" pitchFamily="50" charset="-128"/>
                        </a:rPr>
                        <a:t>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かゆみ、</a:t>
                      </a:r>
                      <a:r>
                        <a:rPr kumimoji="1" lang="ja-JP" altLang="en-US" sz="1800" dirty="0" smtClean="0">
                          <a:solidFill>
                            <a:srgbClr val="FF0000"/>
                          </a:solidFill>
                          <a:latin typeface="HGP創英角ﾎﾟｯﾌﾟ体" pitchFamily="50" charset="-128"/>
                          <a:ea typeface="HGP創英角ﾎﾟｯﾌﾟ体" pitchFamily="50" charset="-128"/>
                        </a:rPr>
                        <a:t>じんましん</a:t>
                      </a:r>
                      <a:r>
                        <a:rPr kumimoji="1" lang="ja-JP" altLang="en-US" sz="1800" dirty="0" smtClean="0">
                          <a:latin typeface="HGP創英角ﾎﾟｯﾌﾟ体" pitchFamily="50" charset="-128"/>
                          <a:ea typeface="HGP創英角ﾎﾟｯﾌﾟ体" pitchFamily="50" charset="-128"/>
                        </a:rPr>
                        <a:t>、</a:t>
                      </a:r>
                      <a:r>
                        <a:rPr kumimoji="1" lang="ja-JP" altLang="en-US" sz="1800" dirty="0" smtClean="0">
                          <a:solidFill>
                            <a:srgbClr val="FF0000"/>
                          </a:solidFill>
                          <a:latin typeface="HGP創英角ﾎﾟｯﾌﾟ体" pitchFamily="50" charset="-128"/>
                          <a:ea typeface="HGP創英角ﾎﾟｯﾌﾟ体" pitchFamily="50" charset="-128"/>
                        </a:rPr>
                        <a:t>赤み</a:t>
                      </a:r>
                      <a:r>
                        <a:rPr kumimoji="1" lang="ja-JP" altLang="en-US" sz="1800" dirty="0" smtClean="0">
                          <a:latin typeface="HGP創英角ﾎﾟｯﾌﾟ体" pitchFamily="50" charset="-128"/>
                          <a:ea typeface="HGP創英角ﾎﾟｯﾌﾟ体" pitchFamily="50" charset="-128"/>
                        </a:rPr>
                        <a:t>（紅斑）</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0"/>
                  </a:ext>
                </a:extLst>
              </a:tr>
              <a:tr h="365669">
                <a:tc>
                  <a:txBody>
                    <a:bodyPr/>
                    <a:lstStyle/>
                    <a:p>
                      <a:r>
                        <a:rPr kumimoji="1" lang="ja-JP" altLang="en-US" sz="1800" dirty="0" smtClean="0">
                          <a:latin typeface="HGP創英角ﾎﾟｯﾌﾟ体" pitchFamily="50" charset="-128"/>
                          <a:ea typeface="HGP創英角ﾎﾟｯﾌﾟ体" pitchFamily="50" charset="-128"/>
                        </a:rPr>
                        <a:t>目の症状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結膜の充血、かゆみ、まぶたの腫れ</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1"/>
                  </a:ext>
                </a:extLst>
              </a:tr>
              <a:tr h="365669">
                <a:tc>
                  <a:txBody>
                    <a:bodyPr/>
                    <a:lstStyle/>
                    <a:p>
                      <a:r>
                        <a:rPr kumimoji="1" lang="ja-JP" altLang="en-US" sz="1800" dirty="0" smtClean="0">
                          <a:latin typeface="HGP創英角ﾎﾟｯﾌﾟ体" pitchFamily="50" charset="-128"/>
                          <a:ea typeface="HGP創英角ﾎﾟｯﾌﾟ体" pitchFamily="50" charset="-128"/>
                        </a:rPr>
                        <a:t>口・のどの症状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違和感、イガイガ感、唇・舌の腫れ</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2"/>
                  </a:ext>
                </a:extLst>
              </a:tr>
              <a:tr h="365669">
                <a:tc>
                  <a:txBody>
                    <a:bodyPr/>
                    <a:lstStyle/>
                    <a:p>
                      <a:r>
                        <a:rPr kumimoji="1" lang="ja-JP" altLang="en-US" sz="1800" dirty="0" smtClean="0">
                          <a:latin typeface="HGP創英角ﾎﾟｯﾌﾟ体" pitchFamily="50" charset="-128"/>
                          <a:ea typeface="HGP創英角ﾎﾟｯﾌﾟ体" pitchFamily="50" charset="-128"/>
                        </a:rPr>
                        <a:t>鼻の症状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solidFill>
                            <a:schemeClr val="tx1"/>
                          </a:solidFill>
                          <a:latin typeface="HGP創英角ﾎﾟｯﾌﾟ体" pitchFamily="50" charset="-128"/>
                          <a:ea typeface="HGP創英角ﾎﾟｯﾌﾟ体" pitchFamily="50" charset="-128"/>
                        </a:rPr>
                        <a:t>くしゃみ、鼻水、鼻づまり</a:t>
                      </a:r>
                      <a:endParaRPr kumimoji="1" lang="ja-JP" altLang="en-US" sz="1800" dirty="0">
                        <a:solidFill>
                          <a:schemeClr val="tx1"/>
                        </a:solidFill>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3"/>
                  </a:ext>
                </a:extLst>
              </a:tr>
              <a:tr h="914160">
                <a:tc>
                  <a:txBody>
                    <a:bodyPr/>
                    <a:lstStyle/>
                    <a:p>
                      <a:r>
                        <a:rPr kumimoji="1" lang="ja-JP" altLang="en-US" sz="1800" dirty="0" smtClean="0">
                          <a:latin typeface="HGP創英角ﾎﾟｯﾌﾟ体" pitchFamily="50" charset="-128"/>
                          <a:ea typeface="HGP創英角ﾎﾟｯﾌﾟ体" pitchFamily="50" charset="-128"/>
                        </a:rPr>
                        <a:t>呼吸器の症状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声がかすれる、犬が吠えるような咳、のどがしめつけられる感じ、</a:t>
                      </a:r>
                      <a:r>
                        <a:rPr kumimoji="1" lang="ja-JP" altLang="en-US" sz="1800" dirty="0" smtClean="0">
                          <a:solidFill>
                            <a:srgbClr val="FF0000"/>
                          </a:solidFill>
                          <a:latin typeface="HGP創英角ﾎﾟｯﾌﾟ体" pitchFamily="50" charset="-128"/>
                          <a:ea typeface="HGP創英角ﾎﾟｯﾌﾟ体" pitchFamily="50" charset="-128"/>
                        </a:rPr>
                        <a:t>咳</a:t>
                      </a:r>
                      <a:r>
                        <a:rPr kumimoji="1" lang="ja-JP" altLang="en-US" sz="1800" dirty="0" smtClean="0">
                          <a:latin typeface="HGP創英角ﾎﾟｯﾌﾟ体" pitchFamily="50" charset="-128"/>
                          <a:ea typeface="HGP創英角ﾎﾟｯﾌﾟ体" pitchFamily="50" charset="-128"/>
                        </a:rPr>
                        <a:t>、息が苦しい、</a:t>
                      </a:r>
                      <a:r>
                        <a:rPr kumimoji="1" lang="ja-JP" altLang="en-US" sz="1800" dirty="0" smtClean="0">
                          <a:solidFill>
                            <a:srgbClr val="FF0000"/>
                          </a:solidFill>
                          <a:latin typeface="HGP創英角ﾎﾟｯﾌﾟ体" pitchFamily="50" charset="-128"/>
                          <a:ea typeface="HGP創英角ﾎﾟｯﾌﾟ体" pitchFamily="50" charset="-128"/>
                        </a:rPr>
                        <a:t>ぜん鳴</a:t>
                      </a:r>
                      <a:r>
                        <a:rPr kumimoji="1" lang="ja-JP" altLang="en-US" sz="1800" dirty="0" smtClean="0">
                          <a:latin typeface="HGP創英角ﾎﾟｯﾌﾟ体" pitchFamily="50" charset="-128"/>
                          <a:ea typeface="HGP創英角ﾎﾟｯﾌﾟ体" pitchFamily="50" charset="-128"/>
                        </a:rPr>
                        <a:t>（ゼーゼー・ヒューヒュー）、低酸素血症</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4"/>
                  </a:ext>
                </a:extLst>
              </a:tr>
              <a:tr h="365669">
                <a:tc>
                  <a:txBody>
                    <a:bodyPr/>
                    <a:lstStyle/>
                    <a:p>
                      <a:r>
                        <a:rPr kumimoji="1" lang="ja-JP" altLang="en-US" sz="1800" dirty="0" smtClean="0">
                          <a:latin typeface="HGP創英角ﾎﾟｯﾌﾟ体" pitchFamily="50" charset="-128"/>
                          <a:ea typeface="HGP創英角ﾎﾟｯﾌﾟ体" pitchFamily="50" charset="-128"/>
                        </a:rPr>
                        <a:t>消化器の症状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solidFill>
                            <a:srgbClr val="FF0000"/>
                          </a:solidFill>
                          <a:latin typeface="HGP創英角ﾎﾟｯﾌﾟ体" pitchFamily="50" charset="-128"/>
                          <a:ea typeface="HGP創英角ﾎﾟｯﾌﾟ体" pitchFamily="50" charset="-128"/>
                        </a:rPr>
                        <a:t>腹痛</a:t>
                      </a:r>
                      <a:r>
                        <a:rPr kumimoji="1" lang="ja-JP" altLang="en-US" sz="1800" dirty="0" smtClean="0">
                          <a:latin typeface="HGP創英角ﾎﾟｯﾌﾟ体" pitchFamily="50" charset="-128"/>
                          <a:ea typeface="HGP創英角ﾎﾟｯﾌﾟ体" pitchFamily="50" charset="-128"/>
                        </a:rPr>
                        <a:t>、嘔吐、</a:t>
                      </a:r>
                      <a:r>
                        <a:rPr kumimoji="1" lang="ja-JP" altLang="en-US" sz="1800" dirty="0" smtClean="0">
                          <a:solidFill>
                            <a:srgbClr val="FF0000"/>
                          </a:solidFill>
                          <a:latin typeface="HGP創英角ﾎﾟｯﾌﾟ体" pitchFamily="50" charset="-128"/>
                          <a:ea typeface="HGP創英角ﾎﾟｯﾌﾟ体" pitchFamily="50" charset="-128"/>
                        </a:rPr>
                        <a:t>吐き気</a:t>
                      </a:r>
                      <a:r>
                        <a:rPr kumimoji="1" lang="ja-JP" altLang="en-US" sz="1800" dirty="0" smtClean="0">
                          <a:latin typeface="HGP創英角ﾎﾟｯﾌﾟ体" pitchFamily="50" charset="-128"/>
                          <a:ea typeface="HGP創英角ﾎﾟｯﾌﾟ体" pitchFamily="50" charset="-128"/>
                        </a:rPr>
                        <a:t>、下痢</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5"/>
                  </a:ext>
                </a:extLst>
              </a:tr>
              <a:tr h="639914">
                <a:tc>
                  <a:txBody>
                    <a:bodyPr/>
                    <a:lstStyle/>
                    <a:p>
                      <a:r>
                        <a:rPr kumimoji="1" lang="ja-JP" altLang="en-US" sz="1800" dirty="0" smtClean="0">
                          <a:latin typeface="HGP創英角ﾎﾟｯﾌﾟ体" pitchFamily="50" charset="-128"/>
                          <a:ea typeface="HGP創英角ﾎﾟｯﾌﾟ体" pitchFamily="50" charset="-128"/>
                        </a:rPr>
                        <a:t>循環器の症状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頻脈、脈がふれにくい、不整脈、手足がつめたい、唇や爪が青白い（チアノーゼ）、血圧低下</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6"/>
                  </a:ext>
                </a:extLst>
              </a:tr>
              <a:tr h="365669">
                <a:tc>
                  <a:txBody>
                    <a:bodyPr/>
                    <a:lstStyle/>
                    <a:p>
                      <a:r>
                        <a:rPr kumimoji="1" lang="ja-JP" altLang="en-US" sz="1800" dirty="0" smtClean="0">
                          <a:latin typeface="HGP創英角ﾎﾟｯﾌﾟ体" pitchFamily="50" charset="-128"/>
                          <a:ea typeface="HGP創英角ﾎﾟｯﾌﾟ体" pitchFamily="50" charset="-128"/>
                        </a:rPr>
                        <a:t>神経の症状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元気がない、ぐったり、意識朦朧、不機嫌、失禁</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217668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481560" y="1340768"/>
          <a:ext cx="8154832" cy="3677043"/>
        </p:xfrm>
        <a:graphic>
          <a:graphicData uri="http://schemas.openxmlformats.org/drawingml/2006/table">
            <a:tbl>
              <a:tblPr firstRow="1" bandRow="1">
                <a:tableStyleId>{5C22544A-7EE6-4342-B048-85BDC9FD1C3A}</a:tableStyleId>
              </a:tblPr>
              <a:tblGrid>
                <a:gridCol w="2908454">
                  <a:extLst>
                    <a:ext uri="{9D8B030D-6E8A-4147-A177-3AD203B41FA5}">
                      <a16:colId xmlns:a16="http://schemas.microsoft.com/office/drawing/2014/main" val="1831199572"/>
                    </a:ext>
                  </a:extLst>
                </a:gridCol>
                <a:gridCol w="5246378">
                  <a:extLst>
                    <a:ext uri="{9D8B030D-6E8A-4147-A177-3AD203B41FA5}">
                      <a16:colId xmlns:a16="http://schemas.microsoft.com/office/drawing/2014/main" val="974725018"/>
                    </a:ext>
                  </a:extLst>
                </a:gridCol>
              </a:tblGrid>
              <a:tr h="1429310">
                <a:tc>
                  <a:txBody>
                    <a:bodyPr/>
                    <a:lstStyle/>
                    <a:p>
                      <a:pPr algn="l"/>
                      <a:r>
                        <a:rPr kumimoji="1" lang="ja-JP" altLang="en-US" sz="2800" dirty="0" smtClean="0">
                          <a:solidFill>
                            <a:schemeClr val="tx1"/>
                          </a:solidFill>
                          <a:latin typeface="HGP創英角ﾎﾟｯﾌﾟ体" panose="040B0A00000000000000" pitchFamily="50" charset="-128"/>
                          <a:ea typeface="HGP創英角ﾎﾟｯﾌﾟ体" panose="040B0A00000000000000" pitchFamily="50" charset="-128"/>
                        </a:rPr>
                        <a:t>口腔アレルギー</a:t>
                      </a:r>
                      <a:endParaRPr kumimoji="1" lang="en-US" altLang="ja-JP" sz="28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solidFill>
                            <a:schemeClr val="tx1"/>
                          </a:solidFill>
                          <a:latin typeface="HGP創英角ﾎﾟｯﾌﾟ体" panose="040B0A00000000000000" pitchFamily="50" charset="-128"/>
                          <a:ea typeface="HGP創英角ﾎﾟｯﾌﾟ体" panose="040B0A00000000000000" pitchFamily="50" charset="-128"/>
                        </a:rPr>
                        <a:t>　　　　　症候群</a:t>
                      </a:r>
                      <a:endParaRPr kumimoji="1" lang="ja-JP" altLang="en-US" sz="2800" dirty="0">
                        <a:solidFill>
                          <a:schemeClr val="tx1"/>
                        </a:solidFill>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口の中がピリピリ、かゆみ</a:t>
                      </a:r>
                      <a:endParaRPr lang="en-US" altLang="ja-JP" sz="2800" dirty="0" smtClean="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唇や舌の腫れ</a:t>
                      </a:r>
                      <a:endParaRPr lang="en-US" altLang="ja-JP" sz="2800" dirty="0" smtClean="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全身的な症状にも注意</a:t>
                      </a:r>
                      <a:endParaRPr lang="ja-JP" altLang="en-US" sz="2800" dirty="0">
                        <a:solidFill>
                          <a:schemeClr val="tx1"/>
                        </a:solidFill>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4001608"/>
                  </a:ext>
                </a:extLst>
              </a:tr>
              <a:tr h="2247733">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食物依存性</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運動誘発</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アナフィラキシー</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2400" dirty="0" smtClean="0">
                          <a:latin typeface="HG丸ｺﾞｼｯｸM-PRO" panose="020F0600000000000000" pitchFamily="50" charset="-128"/>
                          <a:ea typeface="HG丸ｺﾞｼｯｸM-PRO" panose="020F0600000000000000" pitchFamily="50" charset="-128"/>
                        </a:rPr>
                        <a:t>　　　　</a:t>
                      </a:r>
                      <a:r>
                        <a:rPr lang="ja-JP" altLang="en-US" sz="4000" dirty="0" smtClean="0">
                          <a:solidFill>
                            <a:srgbClr val="FF0000"/>
                          </a:solidFill>
                          <a:latin typeface="HG丸ｺﾞｼｯｸM-PRO" panose="020F0600000000000000" pitchFamily="50" charset="-128"/>
                          <a:ea typeface="HG丸ｺﾞｼｯｸM-PRO" panose="020F0600000000000000" pitchFamily="50" charset="-128"/>
                        </a:rPr>
                        <a:t>食事</a:t>
                      </a:r>
                      <a:r>
                        <a:rPr lang="ja-JP" altLang="en-US" sz="4000" dirty="0" smtClean="0">
                          <a:solidFill>
                            <a:srgbClr val="FF0000"/>
                          </a:solidFill>
                          <a:latin typeface="HGP創英角ﾎﾟｯﾌﾟ体" panose="040B0A00000000000000" pitchFamily="50" charset="-128"/>
                          <a:ea typeface="HGP創英角ﾎﾟｯﾌﾟ体" panose="040B0A00000000000000" pitchFamily="50" charset="-128"/>
                        </a:rPr>
                        <a:t>＋運動</a:t>
                      </a:r>
                      <a:r>
                        <a:rPr lang="ja-JP" altLang="en-US" sz="2400" dirty="0" smtClean="0">
                          <a:latin typeface="HG丸ｺﾞｼｯｸM-PRO" panose="020F0600000000000000" pitchFamily="50" charset="-128"/>
                          <a:ea typeface="HG丸ｺﾞｼｯｸM-PRO" panose="020F0600000000000000" pitchFamily="50" charset="-128"/>
                        </a:rPr>
                        <a:t>でおこる</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　</a:t>
                      </a:r>
                      <a:r>
                        <a:rPr lang="ja-JP" altLang="en-US" sz="2800" dirty="0" smtClean="0">
                          <a:latin typeface="HG丸ｺﾞｼｯｸM-PRO" panose="020F0600000000000000" pitchFamily="50" charset="-128"/>
                          <a:ea typeface="HG丸ｺﾞｼｯｸM-PRO" panose="020F0600000000000000" pitchFamily="50" charset="-128"/>
                        </a:rPr>
                        <a:t>呼吸困難やショック症状</a:t>
                      </a:r>
                      <a:r>
                        <a:rPr lang="ja-JP" altLang="en-US" sz="2000" dirty="0" smtClean="0">
                          <a:latin typeface="HG丸ｺﾞｼｯｸM-PRO" panose="020F0600000000000000" pitchFamily="50" charset="-128"/>
                          <a:ea typeface="HG丸ｺﾞｼｯｸM-PRO" panose="020F0600000000000000" pitchFamily="50" charset="-128"/>
                        </a:rPr>
                        <a:t>に注意</a:t>
                      </a:r>
                      <a:endParaRPr lang="ja-JP" altLang="en-US" sz="20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1399681"/>
                  </a:ext>
                </a:extLst>
              </a:tr>
            </a:tbl>
          </a:graphicData>
        </a:graphic>
      </p:graphicFrame>
      <p:sp>
        <p:nvSpPr>
          <p:cNvPr id="3" name="テキスト ボックス 2"/>
          <p:cNvSpPr txBox="1"/>
          <p:nvPr/>
        </p:nvSpPr>
        <p:spPr>
          <a:xfrm>
            <a:off x="504326" y="116632"/>
            <a:ext cx="7848872" cy="1077218"/>
          </a:xfrm>
          <a:prstGeom prst="rect">
            <a:avLst/>
          </a:prstGeom>
          <a:noFill/>
        </p:spPr>
        <p:txBody>
          <a:bodyPr wrap="square" rtlCol="0">
            <a:spAutoFit/>
          </a:bodyPr>
          <a:lstStyle/>
          <a:p>
            <a:r>
              <a:rPr kumimoji="1" lang="ja-JP" altLang="en-US" sz="3200" b="1" dirty="0" smtClean="0"/>
              <a:t>口腔アレルギー症候群　　</a:t>
            </a:r>
            <a:endParaRPr kumimoji="1" lang="en-US" altLang="ja-JP" sz="3200" b="1" dirty="0" smtClean="0"/>
          </a:p>
          <a:p>
            <a:r>
              <a:rPr kumimoji="1" lang="ja-JP" altLang="en-US" sz="3200" b="1" dirty="0" smtClean="0"/>
              <a:t>食物依存性運動誘発アナフィラキシー　とは</a:t>
            </a:r>
            <a:endParaRPr kumimoji="1" lang="ja-JP" altLang="en-US" sz="3200" b="1" dirty="0"/>
          </a:p>
        </p:txBody>
      </p:sp>
    </p:spTree>
    <p:extLst>
      <p:ext uri="{BB962C8B-B14F-4D97-AF65-F5344CB8AC3E}">
        <p14:creationId xmlns:p14="http://schemas.microsoft.com/office/powerpoint/2010/main" val="2693457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467544" y="328969"/>
          <a:ext cx="8154832" cy="4684207"/>
        </p:xfrm>
        <a:graphic>
          <a:graphicData uri="http://schemas.openxmlformats.org/drawingml/2006/table">
            <a:tbl>
              <a:tblPr firstRow="1" bandRow="1">
                <a:tableStyleId>{5C22544A-7EE6-4342-B048-85BDC9FD1C3A}</a:tableStyleId>
              </a:tblPr>
              <a:tblGrid>
                <a:gridCol w="2908454">
                  <a:extLst>
                    <a:ext uri="{9D8B030D-6E8A-4147-A177-3AD203B41FA5}">
                      <a16:colId xmlns:a16="http://schemas.microsoft.com/office/drawing/2014/main" val="1831199572"/>
                    </a:ext>
                  </a:extLst>
                </a:gridCol>
                <a:gridCol w="5246378">
                  <a:extLst>
                    <a:ext uri="{9D8B030D-6E8A-4147-A177-3AD203B41FA5}">
                      <a16:colId xmlns:a16="http://schemas.microsoft.com/office/drawing/2014/main" val="974725018"/>
                    </a:ext>
                  </a:extLst>
                </a:gridCol>
              </a:tblGrid>
              <a:tr h="725062">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症状のパターン</a:t>
                      </a:r>
                      <a:endParaRPr kumimoji="1" lang="en-US" altLang="ja-JP" sz="2400" dirty="0" smtClean="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概要</a:t>
                      </a:r>
                      <a:endParaRPr kumimoji="1" lang="ja-JP" altLang="en-US" sz="2400" dirty="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1883918"/>
                  </a:ext>
                </a:extLst>
              </a:tr>
              <a:tr h="1108197">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即時型症状</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ja-JP" altLang="en-US" sz="2800" dirty="0" smtClean="0">
                          <a:latin typeface="HG丸ｺﾞｼｯｸM-PRO" panose="020F0600000000000000" pitchFamily="50" charset="-128"/>
                          <a:ea typeface="HG丸ｺﾞｼｯｸM-PRO" panose="020F0600000000000000" pitchFamily="50" charset="-128"/>
                        </a:rPr>
                        <a:t>　　　</a:t>
                      </a: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食後</a:t>
                      </a:r>
                      <a:r>
                        <a:rPr lang="en-US" altLang="ja-JP" sz="2800" dirty="0" smtClean="0">
                          <a:solidFill>
                            <a:srgbClr val="FF0000"/>
                          </a:solidFill>
                          <a:latin typeface="HG丸ｺﾞｼｯｸM-PRO" panose="020F0600000000000000" pitchFamily="50" charset="-128"/>
                          <a:ea typeface="HG丸ｺﾞｼｯｸM-PRO" panose="020F0600000000000000" pitchFamily="50" charset="-128"/>
                        </a:rPr>
                        <a:t>2</a:t>
                      </a: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時間以内</a:t>
                      </a:r>
                      <a:endParaRPr lang="en-US" altLang="ja-JP" sz="2800" dirty="0" smtClean="0">
                        <a:solidFill>
                          <a:srgbClr val="FF0000"/>
                        </a:solidFill>
                        <a:latin typeface="HG丸ｺﾞｼｯｸM-PRO" panose="020F0600000000000000" pitchFamily="50" charset="-128"/>
                        <a:ea typeface="HG丸ｺﾞｼｯｸM-PRO" panose="020F0600000000000000" pitchFamily="50" charset="-128"/>
                      </a:endParaRPr>
                    </a:p>
                    <a:p>
                      <a:pPr algn="l"/>
                      <a:r>
                        <a:rPr lang="ja-JP" altLang="en-US" dirty="0" smtClean="0">
                          <a:latin typeface="HG丸ｺﾞｼｯｸM-PRO" panose="020F0600000000000000" pitchFamily="50" charset="-128"/>
                          <a:ea typeface="HG丸ｺﾞｼｯｸM-PRO" panose="020F0600000000000000" pitchFamily="50" charset="-128"/>
                        </a:rPr>
                        <a:t>　　　アナフィラキシーショックも想定</a:t>
                      </a:r>
                      <a:endParaRPr lang="ja-JP" altLang="en-US"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4001608"/>
                  </a:ext>
                </a:extLst>
              </a:tr>
              <a:tr h="1108197">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口腔アレルギー</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症候群</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dirty="0" smtClean="0">
                          <a:latin typeface="HG丸ｺﾞｼｯｸM-PRO" panose="020F0600000000000000" pitchFamily="50" charset="-128"/>
                          <a:ea typeface="HG丸ｺﾞｼｯｸM-PRO" panose="020F0600000000000000" pitchFamily="50" charset="-128"/>
                        </a:rPr>
                        <a:t>　　　口の中がピリピリ、かゆみ、唇や舌の腫れ</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　　　　　全身的な症状にも注意</a:t>
                      </a:r>
                      <a:endParaRPr lang="ja-JP" altLang="en-US"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2238140"/>
                  </a:ext>
                </a:extLst>
              </a:tr>
              <a:tr h="1742751">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食物依存性</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運動誘発</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アナフィラキシー</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2400" dirty="0" smtClean="0">
                          <a:latin typeface="HG丸ｺﾞｼｯｸM-PRO" panose="020F0600000000000000" pitchFamily="50" charset="-128"/>
                          <a:ea typeface="HG丸ｺﾞｼｯｸM-PRO" panose="020F0600000000000000" pitchFamily="50" charset="-128"/>
                        </a:rPr>
                        <a:t>　　　　</a:t>
                      </a: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食事</a:t>
                      </a:r>
                      <a:r>
                        <a:rPr lang="ja-JP" altLang="en-US" sz="2800" dirty="0" smtClean="0">
                          <a:solidFill>
                            <a:srgbClr val="FF0000"/>
                          </a:solidFill>
                          <a:latin typeface="HGP創英角ﾎﾟｯﾌﾟ体" panose="040B0A00000000000000" pitchFamily="50" charset="-128"/>
                          <a:ea typeface="HGP創英角ﾎﾟｯﾌﾟ体" panose="040B0A00000000000000" pitchFamily="50" charset="-128"/>
                        </a:rPr>
                        <a:t>＋運動</a:t>
                      </a:r>
                      <a:r>
                        <a:rPr lang="ja-JP" altLang="en-US" dirty="0" smtClean="0">
                          <a:latin typeface="HG丸ｺﾞｼｯｸM-PRO" panose="020F0600000000000000" pitchFamily="50" charset="-128"/>
                          <a:ea typeface="HG丸ｺﾞｼｯｸM-PRO" panose="020F0600000000000000" pitchFamily="50" charset="-128"/>
                        </a:rPr>
                        <a:t>でおこる</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　　　</a:t>
                      </a:r>
                      <a:r>
                        <a:rPr lang="ja-JP" altLang="en-US" sz="2400" dirty="0" smtClean="0">
                          <a:latin typeface="HG丸ｺﾞｼｯｸM-PRO" panose="020F0600000000000000" pitchFamily="50" charset="-128"/>
                          <a:ea typeface="HG丸ｺﾞｼｯｸM-PRO" panose="020F0600000000000000" pitchFamily="50" charset="-128"/>
                        </a:rPr>
                        <a:t>呼吸困難やショック症状</a:t>
                      </a:r>
                      <a:r>
                        <a:rPr lang="ja-JP" altLang="en-US" dirty="0" smtClean="0">
                          <a:latin typeface="HG丸ｺﾞｼｯｸM-PRO" panose="020F0600000000000000" pitchFamily="50" charset="-128"/>
                          <a:ea typeface="HG丸ｺﾞｼｯｸM-PRO" panose="020F0600000000000000" pitchFamily="50" charset="-128"/>
                        </a:rPr>
                        <a:t>に注意</a:t>
                      </a:r>
                      <a:endParaRPr lang="ja-JP" altLang="en-US"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1399681"/>
                  </a:ext>
                </a:extLst>
              </a:tr>
            </a:tbl>
          </a:graphicData>
        </a:graphic>
      </p:graphicFrame>
    </p:spTree>
    <p:extLst>
      <p:ext uri="{BB962C8B-B14F-4D97-AF65-F5344CB8AC3E}">
        <p14:creationId xmlns:p14="http://schemas.microsoft.com/office/powerpoint/2010/main" val="415161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sz="4000" dirty="0" smtClean="0"/>
              <a:t>学校給食での対応方法</a:t>
            </a:r>
            <a:endParaRPr kumimoji="1" lang="ja-JP" altLang="en-US" sz="4000" dirty="0"/>
          </a:p>
        </p:txBody>
      </p:sp>
      <p:sp>
        <p:nvSpPr>
          <p:cNvPr id="3" name="コンテンツ プレースホルダー 2"/>
          <p:cNvSpPr>
            <a:spLocks noGrp="1"/>
          </p:cNvSpPr>
          <p:nvPr>
            <p:ph idx="1"/>
          </p:nvPr>
        </p:nvSpPr>
        <p:spPr>
          <a:xfrm>
            <a:off x="827584" y="1628800"/>
            <a:ext cx="7520940" cy="2952328"/>
          </a:xfrm>
        </p:spPr>
        <p:txBody>
          <a:bodyPr>
            <a:normAutofit fontScale="85000" lnSpcReduction="10000"/>
          </a:bodyPr>
          <a:lstStyle/>
          <a:p>
            <a:r>
              <a:rPr kumimoji="1" lang="ja-JP" altLang="en-US" sz="3600" dirty="0" smtClean="0"/>
              <a:t>１．</a:t>
            </a:r>
            <a:r>
              <a:rPr lang="ja-JP" altLang="en-US" sz="3600" dirty="0">
                <a:solidFill>
                  <a:srgbClr val="00B050"/>
                </a:solidFill>
                <a:latin typeface="+mj-ea"/>
                <a:ea typeface="+mj-ea"/>
              </a:rPr>
              <a:t>代替食</a:t>
            </a:r>
            <a:r>
              <a:rPr lang="ja-JP" altLang="en-US" sz="3600" dirty="0"/>
              <a:t>　　ししゃも</a:t>
            </a:r>
            <a:r>
              <a:rPr lang="ja-JP" altLang="en-US" sz="3600" dirty="0" smtClean="0"/>
              <a:t>フライ　→　　あじフライ</a:t>
            </a:r>
            <a:r>
              <a:rPr lang="ja-JP" altLang="en-US" sz="3600" dirty="0"/>
              <a:t>　</a:t>
            </a:r>
            <a:endParaRPr kumimoji="1" lang="en-US" altLang="ja-JP" sz="3600" dirty="0" smtClean="0"/>
          </a:p>
          <a:p>
            <a:endParaRPr lang="en-US" altLang="ja-JP" sz="3600" dirty="0"/>
          </a:p>
          <a:p>
            <a:r>
              <a:rPr kumimoji="1" lang="ja-JP" altLang="en-US" sz="3600" dirty="0" smtClean="0"/>
              <a:t>２．</a:t>
            </a:r>
            <a:r>
              <a:rPr kumimoji="1" lang="ja-JP" altLang="en-US" sz="3600" dirty="0" smtClean="0">
                <a:solidFill>
                  <a:srgbClr val="00B050"/>
                </a:solidFill>
                <a:latin typeface="+mj-ea"/>
                <a:ea typeface="+mj-ea"/>
              </a:rPr>
              <a:t>除去食</a:t>
            </a:r>
            <a:r>
              <a:rPr kumimoji="1" lang="ja-JP" altLang="en-US" sz="3600" dirty="0" smtClean="0"/>
              <a:t>　　</a:t>
            </a:r>
            <a:r>
              <a:rPr lang="ja-JP" altLang="en-US" sz="3600" dirty="0" smtClean="0"/>
              <a:t>親子煮　→　鶏卵を入れない</a:t>
            </a:r>
            <a:endParaRPr lang="en-US" altLang="ja-JP" sz="3600" dirty="0" smtClean="0"/>
          </a:p>
          <a:p>
            <a:endParaRPr kumimoji="1" lang="en-US" altLang="ja-JP" sz="3600" dirty="0"/>
          </a:p>
          <a:p>
            <a:r>
              <a:rPr lang="ja-JP" altLang="en-US" sz="3600" dirty="0" smtClean="0"/>
              <a:t>３．</a:t>
            </a:r>
            <a:r>
              <a:rPr lang="ja-JP" altLang="en-US" sz="3600" dirty="0" smtClean="0">
                <a:solidFill>
                  <a:srgbClr val="00B050"/>
                </a:solidFill>
                <a:latin typeface="+mj-ea"/>
                <a:ea typeface="+mj-ea"/>
              </a:rPr>
              <a:t>弁当持参</a:t>
            </a:r>
            <a:r>
              <a:rPr lang="ja-JP" altLang="en-US" sz="3600" dirty="0" smtClean="0"/>
              <a:t>　　毎回弁当</a:t>
            </a:r>
            <a:r>
              <a:rPr lang="ja-JP" altLang="en-US" sz="3600" dirty="0"/>
              <a:t>、</a:t>
            </a:r>
            <a:r>
              <a:rPr lang="ja-JP" altLang="en-US" sz="3600" dirty="0" smtClean="0"/>
              <a:t>献立により弁当</a:t>
            </a:r>
            <a:endParaRPr kumimoji="1" lang="en-US" altLang="ja-JP" sz="3600" dirty="0" smtClean="0"/>
          </a:p>
          <a:p>
            <a:endParaRPr kumimoji="1" lang="ja-JP" altLang="en-US" dirty="0"/>
          </a:p>
        </p:txBody>
      </p:sp>
    </p:spTree>
    <p:extLst>
      <p:ext uri="{BB962C8B-B14F-4D97-AF65-F5344CB8AC3E}">
        <p14:creationId xmlns:p14="http://schemas.microsoft.com/office/powerpoint/2010/main" val="2195922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
                                            <p:txEl>
                                              <p:pRg st="0" end="0"/>
                                            </p:txEl>
                                          </p:spTgt>
                                        </p:tgtEl>
                                      </p:cBhvr>
                                    </p:animEffect>
                                    <p:animScale>
                                      <p:cBhvr>
                                        <p:cTn id="7" dur="250" autoRev="1" fill="hold"/>
                                        <p:tgtEl>
                                          <p:spTgt spid="3">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nodeType="clickEffect">
                                  <p:stCondLst>
                                    <p:cond delay="0"/>
                                  </p:stCondLst>
                                  <p:childTnLst>
                                    <p:animEffect transition="out" filter="fade">
                                      <p:cBhvr>
                                        <p:cTn id="11" dur="500" tmFilter="0, 0; .2, .5; .8, .5; 1, 0"/>
                                        <p:tgtEl>
                                          <p:spTgt spid="3">
                                            <p:txEl>
                                              <p:pRg st="2" end="2"/>
                                            </p:txEl>
                                          </p:spTgt>
                                        </p:tgtEl>
                                      </p:cBhvr>
                                    </p:animEffect>
                                    <p:animScale>
                                      <p:cBhvr>
                                        <p:cTn id="12" dur="250" autoRev="1" fill="hold"/>
                                        <p:tgtEl>
                                          <p:spTgt spid="3">
                                            <p:txEl>
                                              <p:pRg st="2" end="2"/>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nodeType="clickEffect">
                                  <p:stCondLst>
                                    <p:cond delay="0"/>
                                  </p:stCondLst>
                                  <p:childTnLst>
                                    <p:animEffect transition="out" filter="fade">
                                      <p:cBhvr>
                                        <p:cTn id="16" dur="500" tmFilter="0, 0; .2, .5; .8, .5; 1, 0"/>
                                        <p:tgtEl>
                                          <p:spTgt spid="3">
                                            <p:txEl>
                                              <p:pRg st="4" end="4"/>
                                            </p:txEl>
                                          </p:spTgt>
                                        </p:tgtEl>
                                      </p:cBhvr>
                                    </p:animEffect>
                                    <p:animScale>
                                      <p:cBhvr>
                                        <p:cTn id="17" dur="250" autoRev="1" fill="hold"/>
                                        <p:tgtEl>
                                          <p:spTgt spid="3">
                                            <p:txEl>
                                              <p:pRg st="4" end="4"/>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アングル">
  <a:themeElements>
    <a:clrScheme name="アングル">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アングル">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ングル">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3452</TotalTime>
  <Words>1503</Words>
  <Application>Microsoft Office PowerPoint</Application>
  <PresentationFormat>画面に合わせる (4:3)</PresentationFormat>
  <Paragraphs>447</Paragraphs>
  <Slides>20</Slides>
  <Notes>20</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20</vt:i4>
      </vt:variant>
    </vt:vector>
  </HeadingPairs>
  <TitlesOfParts>
    <vt:vector size="34" baseType="lpstr">
      <vt:lpstr>HGP創英角ﾎﾟｯﾌﾟ体</vt:lpstr>
      <vt:lpstr>HGS創英角ｺﾞｼｯｸUB</vt:lpstr>
      <vt:lpstr>HG丸ｺﾞｼｯｸM-PRO</vt:lpstr>
      <vt:lpstr>HG創英角ｺﾞｼｯｸUB</vt:lpstr>
      <vt:lpstr>ＭＳ Ｐゴシック</vt:lpstr>
      <vt:lpstr>Tunga</vt:lpstr>
      <vt:lpstr>Arial</vt:lpstr>
      <vt:lpstr>Calibri</vt:lpstr>
      <vt:lpstr>Candara</vt:lpstr>
      <vt:lpstr>Franklin Gothic Book</vt:lpstr>
      <vt:lpstr>Franklin Gothic Medium</vt:lpstr>
      <vt:lpstr>Symbol</vt:lpstr>
      <vt:lpstr>Wingdings</vt:lpstr>
      <vt:lpstr>アングル</vt:lpstr>
      <vt:lpstr>食物アレルギー研修</vt:lpstr>
      <vt:lpstr>Q：食物アレルギーのアレルゲン、ベスト３は？ 　　</vt:lpstr>
      <vt:lpstr>横浜市の基準献立作成における 食物アレルギー対応</vt:lpstr>
      <vt:lpstr>　　　対応までの流れ（横浜市共通）</vt:lpstr>
      <vt:lpstr>学校での食物アレルギーは３タイプ</vt:lpstr>
      <vt:lpstr>即時型とは</vt:lpstr>
      <vt:lpstr>PowerPoint プレゼンテーション</vt:lpstr>
      <vt:lpstr>PowerPoint プレゼンテーション</vt:lpstr>
      <vt:lpstr>学校給食での対応方法</vt:lpstr>
      <vt:lpstr>給食の提供内容</vt:lpstr>
      <vt:lpstr>給食のアレルギー対応</vt:lpstr>
      <vt:lpstr>PowerPoint プレゼンテーション</vt:lpstr>
      <vt:lpstr>アレルギー対応食配膳トレー</vt:lpstr>
      <vt:lpstr>対応時の注意点　担任</vt:lpstr>
      <vt:lpstr>安全な対応のために</vt:lpstr>
      <vt:lpstr>学校給食でのヒヤリハット事例</vt:lpstr>
      <vt:lpstr>給食以外でも注意が必要！</vt:lpstr>
      <vt:lpstr>校外学習・宿泊学習での事前の確認事項</vt:lpstr>
      <vt:lpstr>宿泊学習など食事の際に注意すること</vt:lpstr>
      <vt:lpstr>参考資料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食物アレルギー研修</dc:title>
  <dc:creator>豊嶋由美子</dc:creator>
  <cp:lastModifiedBy>students</cp:lastModifiedBy>
  <cp:revision>189</cp:revision>
  <cp:lastPrinted>2018-12-14T07:41:01Z</cp:lastPrinted>
  <dcterms:created xsi:type="dcterms:W3CDTF">2018-08-24T23:35:11Z</dcterms:created>
  <dcterms:modified xsi:type="dcterms:W3CDTF">2019-01-18T08:03:17Z</dcterms:modified>
</cp:coreProperties>
</file>